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1"/>
  </p:notesMasterIdLst>
  <p:handoutMasterIdLst>
    <p:handoutMasterId r:id="rId22"/>
  </p:handoutMasterIdLst>
  <p:sldIdLst>
    <p:sldId id="305" r:id="rId5"/>
    <p:sldId id="258" r:id="rId6"/>
    <p:sldId id="418" r:id="rId7"/>
    <p:sldId id="302" r:id="rId8"/>
    <p:sldId id="421" r:id="rId9"/>
    <p:sldId id="419" r:id="rId10"/>
    <p:sldId id="422" r:id="rId11"/>
    <p:sldId id="423" r:id="rId12"/>
    <p:sldId id="425" r:id="rId13"/>
    <p:sldId id="438" r:id="rId14"/>
    <p:sldId id="430" r:id="rId15"/>
    <p:sldId id="429" r:id="rId16"/>
    <p:sldId id="432" r:id="rId17"/>
    <p:sldId id="434" r:id="rId18"/>
    <p:sldId id="436" r:id="rId19"/>
    <p:sldId id="437"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0DD6E-FAC4-913B-AC33-95EBAE529837}" v="78" dt="2024-07-20T19:58:37.915"/>
    <p1510:client id="{9107D73F-C747-6AB1-1E76-FBFFD1384085}" v="416" dt="2024-07-21T21:09:05.817"/>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86" d="100"/>
          <a:sy n="86" d="100"/>
        </p:scale>
        <p:origin x="1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21/07/2024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21/07/2024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307102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uso de </a:t>
            </a:r>
            <a:r>
              <a:rPr lang="es-ES" dirty="0" err="1"/>
              <a:t>Reservoir</a:t>
            </a:r>
            <a:r>
              <a:rPr lang="es-ES" dirty="0"/>
              <a:t> Computing con Echo </a:t>
            </a:r>
            <a:r>
              <a:rPr lang="es-ES" dirty="0" err="1"/>
              <a:t>State</a:t>
            </a:r>
            <a:r>
              <a:rPr lang="es-ES" dirty="0"/>
              <a:t> Networks (RC-ESN) ofrece varias ventajas significativas para el procesamiento y análisis de series temporales. En primer lugar, su robustez ante el ruido permite manejar datos reales que a menudo contienen perturbaciones, asegurando un rendimiento confiable. Además, los RC-ESN capturan de manera eficiente la dinámica temporal de las series temporales sin la necesidad de extraer características específicas, lo cual simplifica el proceso y reduce la necesidad de preprocesamiento.</a:t>
            </a:r>
          </a:p>
          <a:p>
            <a:r>
              <a:rPr lang="es-ES" dirty="0"/>
              <a:t>Una de las ventajas más destacadas es que los RC-ESN no requieren la extracción de características temporales o frecuenciales, lo que los hace ideales para aplicaciones donde la naturaleza de las características relevantes no es clara de antemano. Esto también contribuye a una menor capacidad de cómputo requerida en comparación con otros enfoques de redes neuronales, haciendo que los RC-ESN sean más eficientes y fáciles de implementar.</a:t>
            </a:r>
            <a:endParaRPr lang="es-ES" dirty="0">
              <a:cs typeface="Calibri"/>
            </a:endParaRPr>
          </a:p>
          <a:p>
            <a:r>
              <a:rPr lang="es-ES" b="1" dirty="0" err="1"/>
              <a:t>obustez</a:t>
            </a:r>
            <a:r>
              <a:rPr lang="es-ES" b="1" dirty="0"/>
              <a:t> ante ruido:</a:t>
            </a:r>
            <a:r>
              <a:rPr lang="es-ES" dirty="0"/>
              <a:t> Los RC-ESN han mostrado una notable robustez ante la presencia de ruido en las señales EEG. Esto es debido a la capacidad del reservorio para filtrar y capturar las características relevantes de la señal, minimizando la influencia de perturbaciones externas. Este aspecto es crucial para obtener datos precisos en ambientes clínicos y de investigación donde el ruido es inevitable.</a:t>
            </a:r>
            <a:endParaRPr lang="es-ES" dirty="0">
              <a:cs typeface="Calibri"/>
            </a:endParaRPr>
          </a:p>
          <a:p>
            <a:r>
              <a:rPr lang="es-ES" b="1" dirty="0"/>
              <a:t>Modelado de la dinámica temporal de series temporales EEG:</a:t>
            </a:r>
            <a:r>
              <a:rPr lang="es-ES" dirty="0"/>
              <a:t> El enfoque de RC-ESN permite el modelado eficiente de la dinámica temporal inherente en las señales EEG. El reservorio captura la historia de la señal, lo que es esencial para el análisis de procesos cerebrales que dependen de la evolución temporal de las señales eléctricas.</a:t>
            </a:r>
            <a:endParaRPr lang="es-ES" dirty="0">
              <a:cs typeface="Calibri"/>
            </a:endParaRPr>
          </a:p>
          <a:p>
            <a:r>
              <a:rPr lang="es-ES" b="1" dirty="0"/>
              <a:t>Eliminación de la necesidad de extracción de características (Temporales/Frecuenciales):</a:t>
            </a:r>
            <a:r>
              <a:rPr lang="es-ES" dirty="0"/>
              <a:t> Una ventaja significativa del uso de RC-ESN es que elimina la necesidad de extraer características específicas de la señal, como componentes temporales o frecuenciales. Este enfoque no supervisado permite que el modelo descubra automáticamente los patrones relevantes, reduciendo así el sesgo introducido por la selección manual de características.</a:t>
            </a:r>
            <a:endParaRPr lang="es-ES" dirty="0">
              <a:cs typeface="Calibri"/>
            </a:endParaRPr>
          </a:p>
          <a:p>
            <a:r>
              <a:rPr lang="es-ES" b="1" dirty="0"/>
              <a:t>Eficiencia computacional en el entrenamiento y predicción:</a:t>
            </a:r>
            <a:r>
              <a:rPr lang="es-ES" dirty="0"/>
              <a:t> Los RC-ESN requieren menos recursos computacionales en comparación con otros modelos de redes neuronales profundas. Esto se debe a la naturaleza del reservorio, que no necesita ser entrenado mediante métodos complejos de optimización. Esta eficiencia permite el uso de RC-ESN en sistemas con capacidades limitadas de procesamiento, facilitando su implementación en dispositivos portátiles o de bajo costo.</a:t>
            </a:r>
            <a:endParaRPr lang="es-ES" dirty="0">
              <a:cs typeface="Calibri"/>
            </a:endParaRPr>
          </a:p>
          <a:p>
            <a:r>
              <a:rPr lang="es-ES" b="1" dirty="0"/>
              <a:t>Facilidad de implementación en sistemas de hardware limitados:</a:t>
            </a:r>
            <a:r>
              <a:rPr lang="es-ES" dirty="0"/>
              <a:t> La arquitectura relativamente simple de los RC-ESN facilita su implementación en una variedad de plataformas de hardware. Esto incluye desde computadoras de escritorio hasta dispositivos embebidos, lo cual es ventajoso para aplicaciones prácticas en entornos clínicos y de investigación con recursos limitados.</a:t>
            </a:r>
            <a:endParaRPr lang="es-ES" dirty="0">
              <a:cs typeface="Calibri"/>
            </a:endParaRPr>
          </a:p>
          <a:p>
            <a:r>
              <a:rPr lang="es-ES" b="1" dirty="0"/>
              <a:t>Identificación de patrones distintivos en la dinámica temporal de EEG:</a:t>
            </a:r>
            <a:r>
              <a:rPr lang="es-ES" dirty="0"/>
              <a:t> A través del uso de RC-ESN, se han identificado patrones distintivos en la dinámica temporal de las señales EEG. Estos patrones proporcionan información valiosa sobre las diferencias en la actividad cerebral entre sujetos jóvenes y adultos mayores, ofreciendo una nueva perspectiva sobre cómo el envejecimiento afecta la función cerebral.</a:t>
            </a:r>
            <a:endParaRPr lang="es-ES" dirty="0">
              <a:cs typeface="Calibri"/>
            </a:endParaRPr>
          </a:p>
          <a:p>
            <a:r>
              <a:rPr lang="es-ES" b="1" dirty="0"/>
              <a:t>Análisis comparativo entre sujetos jóvenes y adultos mayores:</a:t>
            </a:r>
            <a:r>
              <a:rPr lang="es-ES" dirty="0"/>
              <a:t> El estudio ha revelado diferencias significativas en la dinámica temporal de las señales EEG entre sujetos jóvenes y adultos mayores. Estos hallazgos sugieren que los RC-ESN pueden ser utilizados para caracterizar y monitorear los cambios en la actividad cerebral asociados con el envejecimiento, proporcionando una herramienta útil para la investigación en neurociencia del envejecimiento.</a:t>
            </a:r>
            <a:endParaRPr lang="es-ES" dirty="0">
              <a:cs typeface="Calibri"/>
            </a:endParaRPr>
          </a:p>
          <a:p>
            <a:r>
              <a:rPr lang="es-ES" b="1" dirty="0"/>
              <a:t>Aplicaciones potenciales en la neurociencia del envejecimiento:</a:t>
            </a:r>
            <a:r>
              <a:rPr lang="es-ES" dirty="0"/>
              <a:t> Las conclusiones obtenidas tienen importantes implicaciones para la neurociencia del envejecimiento. Los patrones de actividad cerebral identificados pueden servir como biomarcadores para evaluar el envejecimiento saludable y patológico. Además, estos hallazgos pueden contribuir al desarrollo de intervenciones tempranas para mitigar los efectos negativos del envejecimiento en la función cerebral</a:t>
            </a:r>
            <a:endParaRPr lang="es-ES" dirty="0">
              <a:cs typeface="Calibri"/>
            </a:endParaRPr>
          </a:p>
          <a:p>
            <a:endParaRPr lang="es-ES" dirty="0">
              <a:cs typeface="Calibri"/>
            </a:endParaRPr>
          </a:p>
          <a:p>
            <a:r>
              <a:rPr lang="es-ES" b="1" i="1" dirty="0">
                <a:cs typeface="Calibri"/>
              </a:rPr>
              <a:t>DESVENTAJAS</a:t>
            </a:r>
          </a:p>
          <a:p>
            <a:endParaRPr lang="es-ES" dirty="0">
              <a:cs typeface="Calibri"/>
            </a:endParaRPr>
          </a:p>
          <a:p>
            <a:r>
              <a:rPr lang="es-ES" b="1" dirty="0"/>
              <a:t>Sensibilidad a la configuración de </a:t>
            </a:r>
            <a:r>
              <a:rPr lang="es-ES" b="1" dirty="0" err="1"/>
              <a:t>hiperparámetros</a:t>
            </a:r>
            <a:r>
              <a:rPr lang="es-ES" b="1" dirty="0"/>
              <a:t>:</a:t>
            </a:r>
            <a:r>
              <a:rPr lang="es-ES" dirty="0"/>
              <a:t> Una de las principales desventajas de los RC-ESN es su alta sensibilidad a la configuración de </a:t>
            </a:r>
            <a:r>
              <a:rPr lang="es-ES" dirty="0" err="1"/>
              <a:t>hiperparámetros</a:t>
            </a:r>
            <a:r>
              <a:rPr lang="es-ES" dirty="0"/>
              <a:t>. Parámetros como el radio espectral, la tasa de fuga (</a:t>
            </a:r>
            <a:r>
              <a:rPr lang="es-ES" dirty="0" err="1"/>
              <a:t>leak</a:t>
            </a:r>
            <a:r>
              <a:rPr lang="es-ES" dirty="0"/>
              <a:t> </a:t>
            </a:r>
            <a:r>
              <a:rPr lang="es-ES" dirty="0" err="1"/>
              <a:t>rate</a:t>
            </a:r>
            <a:r>
              <a:rPr lang="es-ES" dirty="0"/>
              <a:t>), la conectividad del reservorio y el nivel de ruido deben ser cuidadosamente ajustados para asegurar un rendimiento óptimo. Este proceso puede ser laborioso y requiere experiencia y recursos computacionales para realizar una búsqueda exhaustiva de </a:t>
            </a:r>
            <a:r>
              <a:rPr lang="es-ES" dirty="0" err="1"/>
              <a:t>hiperparámetros</a:t>
            </a:r>
            <a:r>
              <a:rPr lang="es-ES" dirty="0"/>
              <a:t>.</a:t>
            </a:r>
            <a:endParaRPr lang="es-ES" dirty="0">
              <a:cs typeface="Calibri"/>
            </a:endParaRPr>
          </a:p>
          <a:p>
            <a:r>
              <a:rPr lang="es-ES" b="1" dirty="0"/>
              <a:t>Dificultad en la interpretación de los estados internos del reservorio:</a:t>
            </a:r>
            <a:r>
              <a:rPr lang="es-ES" dirty="0"/>
              <a:t> Otra desventaja significativa es la dificultad para interpretar los estados internos del reservorio. Los RC-ESN actúan como cajas negras donde los estados internos evolucionan de manera compleja y no lineal. Esta falta de interpretabilidad puede limitar la comprensión de cómo se procesan las señales EEG y dificultar la explicación de los resultados a audiencias no técnicas, como clínicos o usuarios finales.</a:t>
            </a:r>
            <a:endParaRPr lang="es-ES" dirty="0">
              <a:cs typeface="Calibri"/>
            </a:endParaRPr>
          </a:p>
          <a:p>
            <a:r>
              <a:rPr lang="es-ES" b="1" dirty="0"/>
              <a:t>Dependencia de la calidad y cantidad de los datos de entrada:</a:t>
            </a:r>
            <a:r>
              <a:rPr lang="es-ES" dirty="0"/>
              <a:t> La efectividad de los RC-ESN depende en gran medida de la calidad y cantidad de los datos de entrada. Señales EEG de baja calidad o con artefactos significativos pueden degradar el rendimiento del modelo. Además, se requiere una cantidad suficiente de datos de entrenamiento para capturar adecuadamente la dinámica temporal y generalizar a nuevos datos. Esto puede ser un desafío en estudios con muestras limitadas.</a:t>
            </a:r>
            <a:endParaRPr lang="es-ES" dirty="0">
              <a:cs typeface="Calibri"/>
            </a:endParaRPr>
          </a:p>
          <a:p>
            <a:r>
              <a:rPr lang="es-ES" b="1" dirty="0"/>
              <a:t>Limitaciones en la generalización a datos no vistos:</a:t>
            </a:r>
            <a:r>
              <a:rPr lang="es-ES" dirty="0"/>
              <a:t> Aunque los RC-ESN pueden modelar bien la dinámica temporal de las señales EEG dentro del conjunto de entrenamiento, pueden tener limitaciones para generalizar a datos no vistos. Esto es especialmente crítico cuando se trabaja con poblaciones diversas o cuando los datos de prueba presentan variaciones significativas respecto a los datos de entrenamiento.</a:t>
            </a:r>
            <a:endParaRPr lang="es-ES" dirty="0">
              <a:cs typeface="Calibri"/>
            </a:endParaRPr>
          </a:p>
          <a:p>
            <a:r>
              <a:rPr lang="es-ES" b="1" dirty="0"/>
              <a:t>Necesidad de ajuste cuidadoso del radio espectral:</a:t>
            </a:r>
            <a:r>
              <a:rPr lang="es-ES" dirty="0"/>
              <a:t> El radio espectral (ρ) es un parámetro clave que debe ajustarse cuidadosamente para asegurar que el reservorio tenga la propiedad de estado de eco adecuada. Un radio espectral inadecuado puede resultar en un reservorio que no olvida correctamente las condiciones iniciales o que es incapaz de mantener la memoria temporal necesaria, afectando negativamente el rendimiento del modelo.</a:t>
            </a:r>
            <a:endParaRPr lang="es-ES" dirty="0">
              <a:cs typeface="Calibri"/>
            </a:endParaRPr>
          </a:p>
          <a:p>
            <a:r>
              <a:rPr lang="es-ES" b="1" dirty="0"/>
              <a:t>Escalabilidad y tiempo de procesamiento para grandes volúmenes de datos:</a:t>
            </a:r>
            <a:r>
              <a:rPr lang="es-ES" dirty="0"/>
              <a:t> A medida que el tamaño de los datos de entrada y la complejidad del reservorio aumentan, los requisitos de memoria y tiempo de procesamiento también aumentan. Esto puede limitar la escalabilidad de los RC-ESN para aplicaciones en tiempo real o para el análisis de grandes volúmenes de datos EEG, requiriendo optimizaciones adicionales o hardware especializado.</a:t>
            </a:r>
            <a:endParaRPr lang="es-ES" dirty="0">
              <a:cs typeface="Calibri"/>
            </a:endParaRPr>
          </a:p>
          <a:p>
            <a:r>
              <a:rPr lang="es-ES" b="1" dirty="0"/>
              <a:t>Complejidad en la integración con otros modelos y sistemas:</a:t>
            </a:r>
            <a:r>
              <a:rPr lang="es-ES" dirty="0"/>
              <a:t> Finalmente, la integración de los RC-ESN con otros modelos de machine </a:t>
            </a:r>
            <a:r>
              <a:rPr lang="es-ES" dirty="0" err="1"/>
              <a:t>learning</a:t>
            </a:r>
            <a:r>
              <a:rPr lang="es-ES" dirty="0"/>
              <a:t> o sistemas existentes puede ser compleja. La naturaleza específica de los RC-ESN y la necesidad de un ajuste fino de los parámetros pueden dificultar su combinación con otros enfoques de análisis de datos, requiriendo esfuerzos adicionales en la integración y prueba de sistemas híbridos.</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dirty="0"/>
              <a:t>Para generar datos sintéticos de EEG que simulen las señales de jóvenes adultos y adultos mayores, se utilizaron diversos métodos basados en modelos generativos y técnicas de simulación. Los pasos clave en la generación de datos sintéticos incluyen:</a:t>
            </a:r>
            <a:endParaRPr lang="es-ES" dirty="0">
              <a:cs typeface="Calibri"/>
            </a:endParaRPr>
          </a:p>
          <a:p>
            <a:r>
              <a:rPr lang="es-ES" dirty="0"/>
              <a:t> </a:t>
            </a:r>
            <a:endParaRPr lang="es-ES" dirty="0">
              <a:cs typeface="Calibri"/>
            </a:endParaRPr>
          </a:p>
          <a:p>
            <a:r>
              <a:rPr lang="es-ES" b="1" i="1"/>
              <a:t>Modelo Generativo de Señales EEG: </a:t>
            </a:r>
            <a:r>
              <a:rPr lang="es-ES"/>
              <a:t>Se utilizó un modelo generativo basado en procesos estocásticos para simular la actividad cerebral. Este modelo imita la dinámica temporal y espacial observada en las señales EEG reales. Se emplearon modelos de </a:t>
            </a:r>
            <a:r>
              <a:rPr lang="es-ES" err="1"/>
              <a:t>autoregresión</a:t>
            </a:r>
            <a:r>
              <a:rPr lang="es-ES" dirty="0"/>
              <a:t> (AR) y procesos de Gauss para generar las señales básicas.</a:t>
            </a:r>
            <a:endParaRPr lang="es-ES" dirty="0">
              <a:cs typeface="Calibri"/>
            </a:endParaRPr>
          </a:p>
          <a:p>
            <a:r>
              <a:rPr lang="es-ES" dirty="0"/>
              <a:t>    </a:t>
            </a:r>
          </a:p>
          <a:p>
            <a:r>
              <a:rPr lang="es-ES" b="1" dirty="0"/>
              <a:t>Simulación de Diferentes Electrodos: </a:t>
            </a:r>
            <a:r>
              <a:rPr lang="es-ES" dirty="0"/>
              <a:t>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endParaRPr lang="es-ES" dirty="0">
              <a:cs typeface="Calibri"/>
            </a:endParaRPr>
          </a:p>
          <a:p>
            <a:r>
              <a:rPr lang="es-ES" dirty="0"/>
              <a:t> </a:t>
            </a:r>
            <a:endParaRPr lang="es-ES" dirty="0">
              <a:cs typeface="Calibri"/>
            </a:endParaRPr>
          </a:p>
          <a:p>
            <a:r>
              <a:rPr lang="es-ES" b="1" dirty="0"/>
              <a:t>Incorporación de Patrones Específicos de Edad:</a:t>
            </a:r>
            <a:r>
              <a:rPr lang="es-ES" dirty="0"/>
              <a:t>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endParaRPr lang="es-ES" dirty="0">
              <a:cs typeface="Calibri"/>
            </a:endParaRPr>
          </a:p>
          <a:p>
            <a:r>
              <a:rPr lang="es-ES" dirty="0"/>
              <a:t> </a:t>
            </a:r>
            <a:endParaRPr lang="es-ES" dirty="0">
              <a:cs typeface="Calibri"/>
            </a:endParaRPr>
          </a:p>
          <a:p>
            <a:r>
              <a:rPr lang="es-ES" b="1" dirty="0"/>
              <a:t>Adición de Ruido Realista: </a:t>
            </a:r>
            <a:r>
              <a:rPr lang="es-ES" dirty="0"/>
              <a:t>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endParaRPr lang="es-ES" dirty="0">
              <a:cs typeface="Calibri"/>
            </a:endParaRPr>
          </a:p>
          <a:p>
            <a:r>
              <a:rPr lang="es-ES" dirty="0"/>
              <a:t>    </a:t>
            </a:r>
            <a:endParaRPr lang="es-ES" dirty="0">
              <a:cs typeface="Calibri"/>
            </a:endParaRPr>
          </a:p>
          <a:p>
            <a:r>
              <a:rPr lang="es-ES" b="1" dirty="0"/>
              <a:t>Validación de Datos Sintéticos: </a:t>
            </a:r>
            <a:r>
              <a:rPr lang="es-ES" dirty="0"/>
              <a:t>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endParaRPr lang="es-ES" dirty="0">
              <a:cs typeface="Calibri"/>
            </a:endParaRPr>
          </a:p>
          <a:p>
            <a:r>
              <a:rPr lang="es-ES" dirty="0"/>
              <a:t> </a:t>
            </a:r>
            <a:endParaRPr lang="es-ES" dirty="0">
              <a:cs typeface="Calibri"/>
            </a:endParaRPr>
          </a:p>
          <a:p>
            <a:r>
              <a:rPr lang="es-ES" dirty="0">
                <a:cs typeface="Calibri"/>
              </a:rPr>
              <a:t>  </a:t>
            </a:r>
            <a:r>
              <a:rPr lang="es-ES" b="1" i="1"/>
              <a:t>Modelos </a:t>
            </a:r>
            <a:r>
              <a:rPr lang="es-ES" b="1" i="1" err="1"/>
              <a:t>Autoregresivos</a:t>
            </a:r>
            <a:r>
              <a:rPr lang="es-ES" b="1" i="1"/>
              <a:t> (AR):</a:t>
            </a:r>
            <a:r>
              <a:rPr lang="es-ES"/>
              <a:t>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b="1" i="1" dirty="0"/>
              <a:t>Procesos de Gauss:</a:t>
            </a:r>
            <a:r>
              <a:rPr lang="es-ES" dirty="0"/>
              <a:t> Se emplean para modelar la correlación espacial y temporal en las señales EEG. Estos procesos permiten generar datos con una estructura de correlación similar a la observada en las señales reales.</a:t>
            </a:r>
            <a:endParaRPr lang="es-ES" dirty="0">
              <a:cs typeface="Calibri"/>
            </a:endParaRPr>
          </a:p>
          <a:p>
            <a:r>
              <a:rPr lang="es-ES" dirty="0"/>
              <a:t>    </a:t>
            </a:r>
            <a:endParaRPr lang="es-ES" dirty="0">
              <a:cs typeface="Calibri"/>
            </a:endParaRPr>
          </a:p>
          <a:p>
            <a:r>
              <a:rPr lang="es-ES" dirty="0"/>
              <a:t>  </a:t>
            </a:r>
            <a:r>
              <a:rPr lang="es-ES" b="1" i="1" dirty="0"/>
              <a:t>Simulación de Artefactos: </a:t>
            </a:r>
            <a:r>
              <a:rPr lang="es-ES" dirty="0"/>
              <a:t>Se implementan algoritmos específicos para simular artefactos comunes en las señales EEG, como movimientos oculares y actividad muscular. Estos artefactos se añaden utilizando modelos de ruido y distribuciones aleatorias.</a:t>
            </a:r>
            <a:endParaRPr lang="es-ES" dirty="0">
              <a:cs typeface="Calibri"/>
            </a:endParaRPr>
          </a:p>
          <a:p>
            <a:endParaRPr lang="es-ES" dirty="0"/>
          </a:p>
          <a:p>
            <a:r>
              <a:rPr lang="es-ES" dirty="0"/>
              <a:t>    </a:t>
            </a:r>
            <a:endParaRPr lang="es-ES" dirty="0">
              <a:cs typeface="Calibri"/>
            </a:endParaRPr>
          </a:p>
          <a:p>
            <a:endParaRPr lang="es-E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cs typeface="+mn-lt"/>
              </a:rPr>
            </a:br>
            <a:r>
              <a:rPr lang="es-ES" b="1" i="1" u="sng" dirty="0"/>
              <a:t>RC-ESN</a:t>
            </a:r>
          </a:p>
          <a:p>
            <a:endParaRPr lang="es-ES"/>
          </a:p>
          <a:p>
            <a:r>
              <a:rPr lang="es-ES" err="1"/>
              <a:t>Reservoir</a:t>
            </a:r>
            <a:r>
              <a:rPr lang="es-ES" dirty="0"/>
              <a:t> Computing con Echo </a:t>
            </a:r>
            <a:r>
              <a:rPr lang="es-ES" err="1"/>
              <a:t>State</a:t>
            </a:r>
            <a:r>
              <a:rPr lang="es-ES" dirty="0"/>
              <a:t> Networks es una</a:t>
            </a:r>
            <a:r>
              <a:rPr lang="es-ES" b="1" u="sng" dirty="0"/>
              <a:t> técnica de procesamiento de señales y aprendizaje automático que utiliza un reservorio de neuronas recurrentes para transformar las entradas en estados de alta dimensión. </a:t>
            </a:r>
            <a:r>
              <a:rPr lang="es-ES" dirty="0"/>
              <a:t>La clave del RC-ESN es</a:t>
            </a:r>
            <a:r>
              <a:rPr lang="es-ES" b="1" u="sng" dirty="0"/>
              <a:t> la propiedad de estado de eco, que asegura que el estado del reservorio dependa de la historia pasada de las entradas mientras la influencia de las condiciones iniciales disminuye con el tiempo. </a:t>
            </a:r>
            <a:r>
              <a:rPr lang="es-ES" dirty="0"/>
              <a:t>Esto </a:t>
            </a:r>
            <a:r>
              <a:rPr lang="es-ES" b="1" u="sng" dirty="0"/>
              <a:t>permite </a:t>
            </a:r>
            <a:r>
              <a:rPr lang="es-ES" dirty="0"/>
              <a:t>que el </a:t>
            </a:r>
            <a:r>
              <a:rPr lang="es-ES" b="1" i="1" dirty="0"/>
              <a:t>sistema capture y recuerde patrones temporales complejos sin la necesidad de ajustar los pesos internos del reservorio</a:t>
            </a:r>
            <a:r>
              <a:rPr lang="es-ES" dirty="0"/>
              <a:t>. El rendimiento del ESN se ve influenciado por el radio espectral (ρ\</a:t>
            </a:r>
            <a:r>
              <a:rPr lang="es-ES" err="1"/>
              <a:t>rhoρ</a:t>
            </a:r>
            <a:r>
              <a:rPr lang="es-ES" dirty="0"/>
              <a:t>), que controla la dinámica interna del reservorio, garantizando la estabilidad y la capacidad de respuesta adecuada del modelo.</a:t>
            </a:r>
            <a:endParaRPr lang="es-ES" dirty="0">
              <a:cs typeface="Calibri"/>
            </a:endParaRPr>
          </a:p>
          <a:p>
            <a:endParaRPr lang="es-ES" b="1" dirty="0">
              <a:cs typeface="Calibri"/>
            </a:endParaRPr>
          </a:p>
          <a:p>
            <a:r>
              <a:rPr lang="es-ES" b="1" dirty="0"/>
              <a:t>1. Capa de Entrada</a:t>
            </a:r>
            <a:r>
              <a:rPr lang="es-ES" dirty="0"/>
              <a:t>: Esta capa recibe las señales de entrada y las presenta al reservorio. Puede incluir la codificación de la información temporal y espacial de las señales, como en el caso del procesamiento de señales EEG.</a:t>
            </a:r>
            <a:br>
              <a:rPr lang="es-ES" dirty="0">
                <a:cs typeface="+mn-lt"/>
              </a:rPr>
            </a:br>
            <a:r>
              <a:rPr lang="es-ES" dirty="0"/>
              <a:t>       x(t)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b="1" dirty="0"/>
              <a:t>2. Reservorio</a:t>
            </a:r>
            <a:br>
              <a:rPr lang="es-ES" dirty="0">
                <a:cs typeface="+mn-lt"/>
              </a:rPr>
            </a:br>
            <a:r>
              <a:rPr lang="es-ES" dirty="0"/>
              <a:t>Esta capa está formada por un conjunto de neuronas recurrentes interconectadas con conexiones aleatorias. El reservorio actúa como una memoria dinámica que captura la información temporal de las entradas.</a:t>
            </a:r>
            <a:br>
              <a:rPr lang="es-ES" dirty="0">
                <a:cs typeface="+mn-lt"/>
              </a:rPr>
            </a:br>
            <a:br>
              <a:rPr lang="es-ES" dirty="0">
                <a:cs typeface="+mn-lt"/>
              </a:rPr>
            </a:br>
            <a:r>
              <a:rPr lang="es-ES" dirty="0"/>
              <a:t>La ecuación que describe la evolución temporal del estado del reservorio es la siguiente:</a:t>
            </a:r>
            <a:br>
              <a:rPr lang="es-ES" dirty="0">
                <a:cs typeface="+mn-lt"/>
              </a:rPr>
            </a:br>
            <a:r>
              <a:rPr lang="es-ES" dirty="0"/>
              <a:t>                    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endParaRPr lang="es-ES"/>
          </a:p>
          <a:p>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endParaRPr lang="es-ES" dirty="0">
              <a:cs typeface="Calibri"/>
            </a:endParaRPr>
          </a:p>
          <a:p>
            <a:br>
              <a:rPr lang="es-ES" dirty="0">
                <a:cs typeface="+mn-lt"/>
              </a:rPr>
            </a:br>
            <a:r>
              <a:rPr lang="es-ES" b="1" i="1" u="sng"/>
              <a:t>Las conexiones recurrentes permiten que el reservorio mantenga una memoria a corto plazo de las entradas pasadas, lo cual es crucial para capturar la dinámica temporal de las señales EEG. Las conexiones de retroalimentación en esta capa permiten que las salidas anteriores del modelo se retroalimentan como entradas adicionales al reservorio, mejorando la modelización de la dinámica temporal.</a:t>
            </a:r>
            <a:endParaRPr lang="es-ES" b="1" i="1" u="sng">
              <a:cs typeface="Calibri"/>
            </a:endParaRPr>
          </a:p>
          <a:p>
            <a:endParaRPr lang="es-ES" dirty="0"/>
          </a:p>
          <a:p>
            <a:r>
              <a:rPr lang="es-ES" u="sng"/>
              <a:t>Funciones de Activación</a:t>
            </a:r>
            <a:endParaRPr lang="es-ES" u="sng">
              <a:cs typeface="Calibri"/>
            </a:endParaRPr>
          </a:p>
          <a:p>
            <a:br>
              <a:rPr lang="es-ES" dirty="0">
                <a:cs typeface="+mn-lt"/>
              </a:rPr>
            </a:br>
            <a:r>
              <a:rPr lang="es-ES" dirty="0"/>
              <a:t>En </a:t>
            </a:r>
            <a:r>
              <a:rPr lang="es-ES" dirty="0" err="1"/>
              <a:t>Reservoir</a:t>
            </a:r>
            <a:r>
              <a:rPr lang="es-ES" dirty="0"/>
              <a:t> Computing, la elección de la función de activación en la capa de reservorio 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r>
              <a:rPr lang="es-ES" dirty="0"/>
              <a:t> en el contexto de </a:t>
            </a:r>
            <a:r>
              <a:rPr lang="es-ES" dirty="0" err="1"/>
              <a:t>Reservoir</a:t>
            </a:r>
            <a:r>
              <a:rPr lang="es-ES" dirty="0"/>
              <a:t> Computing:</a:t>
            </a:r>
            <a:br>
              <a:rPr lang="es-ES" dirty="0">
                <a:cs typeface="+mn-lt"/>
              </a:rPr>
            </a:br>
            <a:endParaRPr lang="es-ES" dirty="0"/>
          </a:p>
          <a:p>
            <a:r>
              <a:rPr lang="es-ES" dirty="0" err="1"/>
              <a:t>Tanh</a:t>
            </a:r>
            <a:r>
              <a:rPr lang="es-ES" dirty="0"/>
              <a:t> (Tangente Hiperbólica):</a:t>
            </a:r>
            <a:endParaRPr lang="es-ES" dirty="0">
              <a:cs typeface="Calibri"/>
            </a:endParaRPr>
          </a:p>
          <a:p>
            <a:br>
              <a:rPr lang="es-ES" dirty="0">
                <a:cs typeface="+mn-lt"/>
              </a:rPr>
            </a:br>
            <a:r>
              <a:rPr lang="es-ES" dirty="0"/>
              <a:t>• Ventajas:</a:t>
            </a:r>
            <a:br>
              <a:rPr lang="es-ES" dirty="0">
                <a:cs typeface="+mn-lt"/>
              </a:rPr>
            </a:br>
            <a:r>
              <a:rPr lang="es-ES" dirty="0"/>
              <a:t>◦ Proporciona una no linealidad suave que ayuda a capturar relaciones complejas en los datos temporales.</a:t>
            </a:r>
            <a:br>
              <a:rPr lang="es-ES" dirty="0">
                <a:cs typeface="+mn-lt"/>
              </a:rPr>
            </a:br>
            <a:r>
              <a:rPr lang="es-ES" dirty="0"/>
              <a:t>◦ La salida de </a:t>
            </a:r>
            <a:r>
              <a:rPr lang="es-ES" err="1"/>
              <a:t>tanh</a:t>
            </a:r>
            <a:r>
              <a:rPr lang="es-ES" dirty="0"/>
              <a:t> está acotada en el rango [-1, 1], lo que puede ayudar a mantener la estabilidad dinámica del reservorio.</a:t>
            </a:r>
            <a:br>
              <a:rPr lang="es-ES" dirty="0">
                <a:cs typeface="+mn-lt"/>
              </a:rPr>
            </a:br>
            <a:r>
              <a:rPr lang="es-ES" dirty="0"/>
              <a:t>◦ La tangente hiperbólica facilita la generación de dinámicas no lineales, lo que es esencial para la memoria a corto plazo y la representación de patrones</a:t>
            </a:r>
            <a:br>
              <a:rPr lang="es-ES" dirty="0">
                <a:cs typeface="+mn-lt"/>
              </a:rPr>
            </a:br>
            <a:r>
              <a:rPr lang="es-ES" dirty="0"/>
              <a:t>temporales en </a:t>
            </a:r>
            <a:r>
              <a:rPr lang="es-ES" err="1"/>
              <a:t>Reservoir</a:t>
            </a:r>
            <a:r>
              <a:rPr lang="es-ES" dirty="0"/>
              <a:t> Computing.</a:t>
            </a:r>
            <a:br>
              <a:rPr lang="es-ES" dirty="0">
                <a:cs typeface="+mn-lt"/>
              </a:rPr>
            </a:br>
            <a:r>
              <a:rPr lang="es-ES" dirty="0"/>
              <a:t>• Desventajas:</a:t>
            </a:r>
            <a:br>
              <a:rPr lang="es-ES" dirty="0">
                <a:cs typeface="+mn-lt"/>
              </a:rPr>
            </a:br>
            <a:r>
              <a:rPr lang="es-ES" dirty="0"/>
              <a:t>◦ La función </a:t>
            </a:r>
            <a:r>
              <a:rPr lang="es-ES" err="1"/>
              <a:t>tanh</a:t>
            </a:r>
            <a:r>
              <a:rPr lang="es-ES" dirty="0"/>
              <a:t> puede sufrir de saturación en los extremos, lo que puede afectar la capacidad del reservorio para capturar la variabilidad en los datos.</a:t>
            </a:r>
            <a:br>
              <a:rPr lang="es-ES" dirty="0">
                <a:cs typeface="+mn-lt"/>
              </a:rPr>
            </a:br>
            <a:r>
              <a:rPr lang="es-ES"/>
              <a:t>◦ La tangente hiperbólica no permite la activación dispersa , lo que podría limitar la capacidad del modelo para manejar datos con patrones dispersos.</a:t>
            </a:r>
          </a:p>
          <a:p>
            <a:br>
              <a:rPr lang="es-ES" dirty="0">
                <a:cs typeface="+mn-lt"/>
              </a:rPr>
            </a:br>
            <a:r>
              <a:rPr lang="es-ES" err="1"/>
              <a:t>ReLU</a:t>
            </a:r>
            <a:r>
              <a:rPr lang="es-ES" dirty="0"/>
              <a:t> (Unidad Lineal Rectificada):</a:t>
            </a:r>
            <a:br>
              <a:rPr lang="es-ES" dirty="0">
                <a:cs typeface="+mn-lt"/>
              </a:rPr>
            </a:br>
            <a:r>
              <a:rPr lang="es-ES" dirty="0"/>
              <a:t>• Ventajas:</a:t>
            </a:r>
            <a:br>
              <a:rPr lang="es-ES" dirty="0">
                <a:cs typeface="+mn-lt"/>
              </a:rPr>
            </a:br>
            <a:r>
              <a:rPr lang="es-ES" dirty="0"/>
              <a:t>◦ La </a:t>
            </a:r>
            <a:r>
              <a:rPr lang="es-ES" err="1"/>
              <a:t>ReLU</a:t>
            </a:r>
            <a:r>
              <a:rPr lang="es-ES" dirty="0"/>
              <a:t> proporciona una activación no lineal en la región positiva, lo que puede mejorar la capacidad del reservorio para capturar señales con variabilidad dinámica.</a:t>
            </a:r>
            <a:br>
              <a:rPr lang="es-ES" dirty="0">
                <a:cs typeface="+mn-lt"/>
              </a:rPr>
            </a:br>
            <a:r>
              <a:rPr lang="es-ES" dirty="0"/>
              <a:t>◦ La función </a:t>
            </a:r>
            <a:r>
              <a:rPr lang="es-ES" err="1"/>
              <a:t>ReLU</a:t>
            </a:r>
            <a:r>
              <a:rPr lang="es-ES" dirty="0"/>
              <a:t> permite la activación dispersa , lo que podría ser 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err="1"/>
              <a:t>ReLU</a:t>
            </a:r>
            <a:r>
              <a:rPr lang="es-ES"/>
              <a:t> podría ser más efectiva en la representación de señales con amplitudes variables.</a:t>
            </a:r>
          </a:p>
          <a:p>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 donde las unidades de activación permanecen inactivas para entradas negativas, lo que podría afectar la dinámica del reservorio. +</a:t>
            </a:r>
            <a:endParaRPr lang="es-ES" dirty="0">
              <a:cs typeface="Calibri"/>
            </a:endParaRPr>
          </a:p>
          <a:p>
            <a:br>
              <a:rPr lang="es-ES" dirty="0">
                <a:cs typeface="+mn-lt"/>
              </a:rPr>
            </a:br>
            <a:r>
              <a:rPr lang="es-ES" dirty="0"/>
              <a:t>◦ Algunos estudios han sugerido que la </a:t>
            </a:r>
            <a:r>
              <a:rPr lang="es-ES" dirty="0" err="1"/>
              <a:t>ReLU</a:t>
            </a:r>
            <a:r>
              <a:rPr lang="es-ES" dirty="0"/>
              <a:t> puede ser más sensible al ruido en comparación con la tangente hiperbólica, lo que podría impactar la ro-</a:t>
            </a:r>
            <a:br>
              <a:rPr lang="es-ES" dirty="0">
                <a:cs typeface="+mn-lt"/>
              </a:rPr>
            </a:br>
            <a:r>
              <a:rPr lang="es-ES" dirty="0" err="1"/>
              <a:t>bustez</a:t>
            </a:r>
            <a:r>
              <a:rPr lang="es-ES" dirty="0"/>
              <a:t> del modelo en entornos con alta variabilidad.</a:t>
            </a:r>
            <a:br>
              <a:rPr lang="es-ES" dirty="0">
                <a:cs typeface="+mn-lt"/>
              </a:rPr>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 del problema, la naturaleza de los datos y las características del reservorio. Es crucial realizar experimentos y ajustar los parámetros del modelo para optimizar el rendimiento en la tarea deseada.</a:t>
            </a:r>
            <a:endParaRPr lang="es-ES" dirty="0">
              <a:cs typeface="Calibri"/>
            </a:endParaRPr>
          </a:p>
          <a:p>
            <a:endParaRPr lang="es-ES" dirty="0">
              <a:cs typeface="+mn-lt"/>
            </a:endParaRPr>
          </a:p>
          <a:p>
            <a:br>
              <a:rPr lang="es-ES" dirty="0">
                <a:cs typeface="+mn-lt"/>
              </a:rPr>
            </a:br>
            <a:r>
              <a:rPr lang="es-ES" b="1" dirty="0"/>
              <a:t>3. Capa de Salida (</a:t>
            </a:r>
            <a:r>
              <a:rPr lang="es-ES" b="1" err="1"/>
              <a:t>Readout</a:t>
            </a:r>
            <a:r>
              <a:rPr lang="es-ES" b="1" dirty="0"/>
              <a:t>): </a:t>
            </a:r>
            <a:r>
              <a:rPr lang="es-ES" dirty="0"/>
              <a:t>La capa de salida está formada por neuronas </a:t>
            </a:r>
            <a:r>
              <a:rPr lang="es-ES" err="1"/>
              <a:t>entrenables</a:t>
            </a:r>
            <a:r>
              <a:rPr lang="es-ES" dirty="0"/>
              <a:t> que reciben la información del reservorio y generan las predicciones o clasificaciones finales.</a:t>
            </a:r>
            <a:br>
              <a:rPr lang="es-ES" dirty="0">
                <a:cs typeface="+mn-lt"/>
              </a:rPr>
            </a:br>
            <a:r>
              <a:rPr lang="es-ES" dirty="0"/>
              <a:t>y(t) = </a:t>
            </a:r>
            <a:r>
              <a:rPr lang="es-ES" err="1"/>
              <a:t>Woutr</a:t>
            </a:r>
            <a:r>
              <a:rPr lang="es-ES" dirty="0"/>
              <a:t>(t) + </a:t>
            </a:r>
            <a:r>
              <a:rPr lang="es-ES" err="1"/>
              <a:t>bout</a:t>
            </a:r>
            <a:br>
              <a:rPr lang="es-ES" dirty="0">
                <a:cs typeface="+mn-lt"/>
              </a:rPr>
            </a:br>
            <a:r>
              <a:rPr lang="es-ES" dirty="0"/>
              <a:t>donde:</a:t>
            </a:r>
            <a:br>
              <a:rPr lang="es-ES" dirty="0">
                <a:cs typeface="+mn-lt"/>
              </a:rPr>
            </a:br>
            <a:r>
              <a:rPr lang="es-ES" dirty="0"/>
              <a:t>y(t) es el vector de salida en el tiempo t.</a:t>
            </a:r>
            <a:br>
              <a:rPr lang="es-ES" dirty="0">
                <a:cs typeface="+mn-lt"/>
              </a:rPr>
            </a:br>
            <a:r>
              <a:rPr lang="es-ES" err="1"/>
              <a:t>Wout</a:t>
            </a:r>
            <a:r>
              <a:rPr lang="es-ES" dirty="0"/>
              <a:t> es la matriz de pesos de la capa de salida.</a:t>
            </a:r>
            <a:br>
              <a:rPr lang="es-ES" dirty="0">
                <a:cs typeface="+mn-lt"/>
              </a:rPr>
            </a:br>
            <a:r>
              <a:rPr lang="es-ES" err="1"/>
              <a:t>bout</a:t>
            </a:r>
            <a:r>
              <a:rPr lang="es-ES"/>
              <a:t> es el vector de sesgo de la capa de salida.</a:t>
            </a:r>
          </a:p>
          <a:p>
            <a:br>
              <a:rPr lang="es-ES" dirty="0">
                <a:cs typeface="+mn-lt"/>
              </a:rPr>
            </a:br>
            <a:r>
              <a:rPr lang="es-ES" dirty="0"/>
              <a:t>A diferencia del reservorio, los pesos </a:t>
            </a:r>
            <a:r>
              <a:rPr lang="es-ES" err="1"/>
              <a:t>Wout</a:t>
            </a:r>
            <a:r>
              <a:rPr lang="es-ES" dirty="0"/>
              <a:t> en la capa de salida son </a:t>
            </a:r>
            <a:r>
              <a:rPr lang="es-ES" err="1"/>
              <a:t>entrenables</a:t>
            </a:r>
            <a:r>
              <a:rPr lang="es-ES"/>
              <a:t>. Este entrenamiento se realiza típicamente usando métodos de regresión lineal, lo cual es computacionalmente eficiente. La capa de salida convierte la representación interna de las señales EEG, mantenida en el reservorio, en una predicción o clasificación interpretable. En los siguientes apartados desarrollaremos esta capa de salida más en profundidad.</a:t>
            </a:r>
            <a:endParaRPr lang="es-ES" dirty="0"/>
          </a:p>
          <a:p>
            <a:br>
              <a:rPr lang="es-ES" dirty="0">
                <a:cs typeface="+mn-lt"/>
              </a:rPr>
            </a:br>
            <a:r>
              <a:rPr lang="es-ES" dirty="0"/>
              <a:t>Justificación de la Arquitectura</a:t>
            </a:r>
            <a:br>
              <a:rPr lang="es-ES" dirty="0">
                <a:cs typeface="+mn-lt"/>
              </a:rPr>
            </a:br>
            <a:r>
              <a:rPr lang="es-ES"/>
              <a:t>La arquitectura del RC ofrece varias ventajas específicas:</a:t>
            </a:r>
          </a:p>
          <a:p>
            <a:br>
              <a:rPr lang="es-ES" dirty="0">
                <a:cs typeface="+mn-lt"/>
              </a:rPr>
            </a:br>
            <a:r>
              <a:rPr lang="es-ES" dirty="0"/>
              <a:t>Simplicidad y Eficiencia: La capa de entrada y el reservorio no requieren entrenamiento, lo que reduce significativamente la complejidad computacional. Solo la capa de salida es </a:t>
            </a:r>
            <a:r>
              <a:rPr lang="es-ES" err="1"/>
              <a:t>entrenable</a:t>
            </a:r>
            <a:r>
              <a:rPr lang="es-ES" dirty="0"/>
              <a:t>, lo que simplifica el proceso de ajuste del modelo.</a:t>
            </a:r>
            <a:br>
              <a:rPr lang="es-ES" dirty="0">
                <a:cs typeface="+mn-lt"/>
              </a:rPr>
            </a:br>
            <a:r>
              <a:rPr lang="es-ES" dirty="0"/>
              <a:t>Captura de Dinámica Temporal: Gracias a las conexiones recurrentes y de retro alimentación en el reservorio, el RC puede capturar y modelar eficazmente la dinámica temporal de las señales EEG, que es crucial para comprender los patrones de actividad</a:t>
            </a:r>
            <a:br>
              <a:rPr lang="es-ES" dirty="0">
                <a:cs typeface="+mn-lt"/>
              </a:rPr>
            </a:br>
            <a:r>
              <a:rPr lang="es-ES" dirty="0"/>
              <a:t>cerebral.</a:t>
            </a:r>
            <a:br>
              <a:rPr lang="es-ES" dirty="0">
                <a:cs typeface="+mn-lt"/>
              </a:rPr>
            </a:br>
            <a:r>
              <a:rPr lang="es-ES" dirty="0"/>
              <a:t>Proyección a Espacios de Mayor Dimensión: La proyección de las señales de entrada </a:t>
            </a:r>
            <a:r>
              <a:rPr lang="es-ES"/>
              <a:t>a un espacio de mayor dimensión en el reservorio facilita la separación de características complejas y no lineales, mejorando la capacidad del modelo para distinguir entre diferentes patrones de señal.</a:t>
            </a:r>
          </a:p>
          <a:p>
            <a:br>
              <a:rPr lang="es-ES" dirty="0">
                <a:cs typeface="+mn-lt"/>
              </a:rPr>
            </a:br>
            <a:r>
              <a:rPr lang="es-ES" dirty="0"/>
              <a:t>Eficiencia en la Extracción de Características: La capacidad del RC para trabajar con las señales en bruto, sin necesidad de una extracción de características previa, </a:t>
            </a:r>
            <a:r>
              <a:rPr lang="es-ES" dirty="0" err="1"/>
              <a:t>permiteuna</a:t>
            </a:r>
            <a:r>
              <a:rPr lang="es-ES" dirty="0"/>
              <a:t> modelización más directa y potencialmente más precisa de las señales EEG.</a:t>
            </a:r>
            <a:endParaRPr lang="es-ES" dirty="0">
              <a:cs typeface="Calibri"/>
            </a:endParaRPr>
          </a:p>
          <a:p>
            <a:br>
              <a:rPr lang="es-ES" dirty="0">
                <a:cs typeface="+mn-lt"/>
              </a:rPr>
            </a:br>
            <a:r>
              <a:rPr lang="es-ES" b="1" i="1" u="sng" err="1"/>
              <a:t>Readout</a:t>
            </a:r>
            <a:endParaRPr lang="es-ES" b="1" u="sng" dirty="0" err="1">
              <a:cs typeface="Calibri"/>
            </a:endParaRPr>
          </a:p>
          <a:p>
            <a:br>
              <a:rPr lang="es-ES" dirty="0">
                <a:cs typeface="+mn-lt"/>
              </a:rPr>
            </a:br>
            <a:r>
              <a:rPr lang="es-ES" dirty="0"/>
              <a:t>El </a:t>
            </a:r>
            <a:r>
              <a:rPr lang="es-ES" dirty="0" err="1"/>
              <a:t>framework</a:t>
            </a:r>
            <a:r>
              <a:rPr lang="es-ES" dirty="0"/>
              <a:t> a desarrollar tendrá unos modelos de </a:t>
            </a:r>
            <a:r>
              <a:rPr lang="es-ES" dirty="0" err="1"/>
              <a:t>readout</a:t>
            </a:r>
            <a:r>
              <a:rPr lang="es-ES" dirty="0"/>
              <a:t> básicos que se podrán parametrizar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 se explican cada uno de estos métodos:</a:t>
            </a:r>
            <a:br>
              <a:rPr lang="es-ES" dirty="0">
                <a:cs typeface="+mn-lt"/>
              </a:rPr>
            </a:br>
            <a:r>
              <a:rPr lang="es-ES" dirty="0"/>
              <a:t>Regresión Lineal: Es un método de regresión que asume una relación lineal entre las</a:t>
            </a:r>
            <a:br>
              <a:rPr lang="es-ES" dirty="0">
                <a:cs typeface="+mn-lt"/>
              </a:rPr>
            </a:br>
            <a:r>
              <a:rPr lang="es-ES" dirty="0"/>
              <a:t>variables de entrada y la variable de salida. La ecuación general es:</a:t>
            </a:r>
            <a:br>
              <a:rPr lang="es-ES" dirty="0">
                <a:cs typeface="+mn-lt"/>
              </a:rPr>
            </a:br>
            <a:r>
              <a:rPr lang="es-ES" dirty="0"/>
              <a:t>y = β0 + β1x1 + β2x2 + . . . + β</a:t>
            </a:r>
            <a:r>
              <a:rPr lang="es-ES" dirty="0" err="1"/>
              <a:t>nxn</a:t>
            </a:r>
            <a:br>
              <a:rPr lang="es-ES" dirty="0">
                <a:cs typeface="+mn-lt"/>
              </a:rPr>
            </a:br>
            <a:r>
              <a:rPr lang="es-ES" dirty="0"/>
              <a:t>donde y es la variable dependiente, β0 es el intercepto, βi son los coeficientes de regresión</a:t>
            </a:r>
            <a:br>
              <a:rPr lang="es-ES" dirty="0">
                <a:cs typeface="+mn-lt"/>
              </a:rPr>
            </a:br>
            <a:r>
              <a:rPr lang="es-ES" dirty="0"/>
              <a:t>y xi son las variables independientes.</a:t>
            </a:r>
            <a:br>
              <a:rPr lang="es-ES" dirty="0">
                <a:cs typeface="+mn-lt"/>
              </a:rPr>
            </a:br>
            <a:r>
              <a:rPr lang="es-ES" dirty="0"/>
              <a:t>Regresión Ridge: Es una extensión de la regresión lineal que incluye una penalización</a:t>
            </a:r>
            <a:br>
              <a:rPr lang="es-ES" dirty="0">
                <a:cs typeface="+mn-lt"/>
              </a:rPr>
            </a:br>
            <a:r>
              <a:rPr lang="es-ES" dirty="0"/>
              <a:t>para evitar el sobreajuste. La ecuación de la regresión </a:t>
            </a:r>
            <a:r>
              <a:rPr lang="es-ES" dirty="0" err="1"/>
              <a:t>ridge</a:t>
            </a:r>
            <a:r>
              <a:rPr lang="es-ES" dirty="0"/>
              <a:t> es similar a la de la regresión</a:t>
            </a:r>
            <a:br>
              <a:rPr lang="es-ES" dirty="0">
                <a:cs typeface="+mn-lt"/>
              </a:rPr>
            </a:br>
            <a:r>
              <a:rPr lang="es-ES" dirty="0"/>
              <a:t>lineal, pero añade un término de regularización:</a:t>
            </a:r>
            <a:br>
              <a:rPr lang="es-ES" dirty="0">
                <a:cs typeface="+mn-lt"/>
              </a:rPr>
            </a:br>
            <a:r>
              <a:rPr lang="es-ES" dirty="0"/>
              <a:t>m ́</a:t>
            </a:r>
            <a:r>
              <a:rPr lang="es-ES" dirty="0" err="1"/>
              <a:t>ın</a:t>
            </a:r>
            <a:br>
              <a:rPr lang="es-ES" dirty="0">
                <a:cs typeface="+mn-lt"/>
              </a:rPr>
            </a:br>
            <a:r>
              <a:rPr lang="es-ES" dirty="0"/>
              <a:t>β</a:t>
            </a:r>
            <a:br>
              <a:rPr lang="es-ES" dirty="0">
                <a:cs typeface="+mn-lt"/>
              </a:rPr>
            </a:br>
            <a:r>
              <a:rPr lang="es-ES" dirty="0"/>
              <a:t>( n∑</a:t>
            </a:r>
            <a:br>
              <a:rPr lang="es-ES" dirty="0">
                <a:cs typeface="+mn-lt"/>
              </a:rPr>
            </a:br>
            <a:r>
              <a:rPr lang="es-ES" dirty="0"/>
              <a:t>i=1</a:t>
            </a:r>
            <a:br>
              <a:rPr lang="es-ES" dirty="0">
                <a:cs typeface="+mn-lt"/>
              </a:rPr>
            </a:br>
            <a:r>
              <a:rPr lang="es-ES" dirty="0"/>
              <a:t>(</a:t>
            </a:r>
            <a:r>
              <a:rPr lang="es-ES" dirty="0" err="1"/>
              <a:t>yi</a:t>
            </a:r>
            <a:r>
              <a:rPr lang="es-ES" dirty="0"/>
              <a:t> − β0 −</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βj </a:t>
            </a:r>
            <a:r>
              <a:rPr lang="es-ES" dirty="0" err="1"/>
              <a:t>xij</a:t>
            </a:r>
            <a:r>
              <a:rPr lang="es-ES" dirty="0"/>
              <a:t> )2 + λ</a:t>
            </a:r>
            <a:br>
              <a:rPr lang="es-ES" dirty="0">
                <a:cs typeface="+mn-lt"/>
              </a:rPr>
            </a:br>
            <a:r>
              <a:rPr lang="es-ES" dirty="0"/>
              <a:t>p</a:t>
            </a:r>
            <a:br>
              <a:rPr lang="es-ES" dirty="0">
                <a:cs typeface="+mn-lt"/>
              </a:rPr>
            </a:br>
            <a:r>
              <a:rPr lang="es-ES" dirty="0"/>
              <a:t>∑</a:t>
            </a:r>
            <a:br>
              <a:rPr lang="es-ES" dirty="0">
                <a:cs typeface="+mn-lt"/>
              </a:rPr>
            </a:br>
            <a:r>
              <a:rPr lang="es-ES" dirty="0"/>
              <a:t>j=1</a:t>
            </a:r>
            <a:br>
              <a:rPr lang="es-ES" dirty="0">
                <a:cs typeface="+mn-lt"/>
              </a:rPr>
            </a:br>
            <a:r>
              <a:rPr lang="es-ES" dirty="0"/>
              <a:t>β2</a:t>
            </a:r>
            <a:br>
              <a:rPr lang="es-ES" dirty="0">
                <a:cs typeface="+mn-lt"/>
              </a:rPr>
            </a:br>
            <a:r>
              <a:rPr lang="es-ES" dirty="0"/>
              <a:t>j</a:t>
            </a:r>
            <a:br>
              <a:rPr lang="es-ES" dirty="0">
                <a:cs typeface="+mn-lt"/>
              </a:rPr>
            </a:br>
            <a:r>
              <a:rPr lang="es-ES" dirty="0"/>
              <a:t>)</a:t>
            </a:r>
            <a:br>
              <a:rPr lang="es-ES" dirty="0">
                <a:cs typeface="+mn-lt"/>
              </a:rPr>
            </a:br>
            <a:r>
              <a:rPr lang="es-ES" dirty="0"/>
              <a:t>donde λ es el parámetro de regularización que controla el grado de penalización.</a:t>
            </a:r>
            <a:br>
              <a:rPr lang="es-ES" dirty="0">
                <a:cs typeface="+mn-lt"/>
              </a:rPr>
            </a:br>
            <a:r>
              <a:rPr lang="es-ES" dirty="0" err="1"/>
              <a:t>Support</a:t>
            </a:r>
            <a:r>
              <a:rPr lang="es-ES" dirty="0"/>
              <a:t> Vector </a:t>
            </a:r>
            <a:r>
              <a:rPr lang="es-ES" dirty="0" err="1"/>
              <a:t>Classifier</a:t>
            </a:r>
            <a:r>
              <a:rPr lang="es-ES" dirty="0"/>
              <a:t> (SVC): Es un método de clasificación que encuentra el</a:t>
            </a:r>
            <a:br>
              <a:rPr lang="es-ES" dirty="0">
                <a:cs typeface="+mn-lt"/>
              </a:rPr>
            </a:br>
            <a:r>
              <a:rPr lang="es-ES" dirty="0"/>
              <a:t>hiperplano óptimo que separa las clases en el espacio de características. La ecuación</a:t>
            </a:r>
            <a:br>
              <a:rPr lang="es-ES" dirty="0">
                <a:cs typeface="+mn-lt"/>
              </a:rPr>
            </a:br>
            <a:r>
              <a:rPr lang="es-ES" dirty="0"/>
              <a:t>general del hiperplano es:</a:t>
            </a:r>
            <a:br>
              <a:rPr lang="es-ES" dirty="0">
                <a:cs typeface="+mn-lt"/>
              </a:rPr>
            </a:br>
            <a:r>
              <a:rPr lang="es-ES" dirty="0"/>
              <a:t>f (x) = β0 +</a:t>
            </a:r>
            <a:br>
              <a:rPr lang="es-ES" dirty="0">
                <a:cs typeface="+mn-lt"/>
              </a:rPr>
            </a:br>
            <a:r>
              <a:rPr lang="es-ES" dirty="0"/>
              <a:t>n∑</a:t>
            </a:r>
            <a:br>
              <a:rPr lang="es-ES" dirty="0">
                <a:cs typeface="+mn-lt"/>
              </a:rPr>
            </a:br>
            <a:r>
              <a:rPr lang="es-ES" dirty="0"/>
              <a:t>i=1</a:t>
            </a:r>
            <a:br>
              <a:rPr lang="es-ES" dirty="0">
                <a:cs typeface="+mn-lt"/>
              </a:rPr>
            </a:br>
            <a:r>
              <a:rPr lang="es-ES" dirty="0"/>
              <a:t>β</a:t>
            </a:r>
            <a:r>
              <a:rPr lang="es-ES" dirty="0" err="1"/>
              <a:t>ixi</a:t>
            </a:r>
            <a:br>
              <a:rPr lang="es-ES" dirty="0">
                <a:cs typeface="+mn-lt"/>
              </a:rPr>
            </a:br>
            <a:r>
              <a:rPr lang="es-ES" dirty="0"/>
              <a:t>donde los coeficientes β se determinan para maximizar el margen entre las clases.</a:t>
            </a:r>
            <a:br>
              <a:rPr lang="es-ES" dirty="0">
                <a:cs typeface="+mn-lt"/>
              </a:rPr>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cs typeface="+mn-lt"/>
              </a:rPr>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cs typeface="+mn-lt"/>
              </a:rPr>
            </a:br>
            <a:r>
              <a:rPr lang="es-ES" dirty="0"/>
              <a:t>simplemente pasándoles la representación del transitorio interno del RC o todos los transitorios.</a:t>
            </a:r>
            <a:br>
              <a:rPr lang="es-ES" dirty="0">
                <a:cs typeface="+mn-lt"/>
              </a:rPr>
            </a:br>
            <a:r>
              <a:rPr lang="es-ES" dirty="0"/>
              <a:t>Este enfoque se puede aplicar tanto para clasificación, regresión como </a:t>
            </a:r>
            <a:r>
              <a:rPr lang="es-ES" dirty="0" err="1"/>
              <a:t>clustering</a:t>
            </a:r>
            <a:r>
              <a:rPr lang="es-ES" dirty="0"/>
              <a:t>, permitiendo</a:t>
            </a:r>
            <a:br>
              <a:rPr lang="es-ES" dirty="0">
                <a:cs typeface="+mn-lt"/>
              </a:rPr>
            </a:br>
            <a:r>
              <a:rPr lang="es-ES" dirty="0"/>
              <a:t>una gran flexibilidad en el análisis y procesamiento de las señales EEG.</a:t>
            </a:r>
            <a:br>
              <a:rPr lang="es-ES" dirty="0">
                <a:cs typeface="+mn-lt"/>
              </a:rPr>
            </a:br>
            <a:r>
              <a:rPr lang="es-ES" dirty="0"/>
              <a:t>4.5.3. Entrenamiento del RC</a:t>
            </a:r>
            <a:br>
              <a:rPr lang="es-ES" dirty="0">
                <a:cs typeface="+mn-lt"/>
              </a:rPr>
            </a:br>
            <a:r>
              <a:rPr lang="es-ES" dirty="0"/>
              <a:t>Las ecuaciones diferenciales que rigen el entrenamiento del RC son:</a:t>
            </a:r>
            <a:br>
              <a:rPr lang="es-ES" dirty="0">
                <a:cs typeface="+mn-lt"/>
              </a:rPr>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cs typeface="+mn-lt"/>
              </a:rPr>
            </a:br>
            <a:r>
              <a:rPr lang="es-ES" dirty="0"/>
              <a:t>y(t) = g(</a:t>
            </a:r>
            <a:r>
              <a:rPr lang="es-ES" dirty="0" err="1"/>
              <a:t>Woutx</a:t>
            </a:r>
            <a:r>
              <a:rPr lang="es-ES" dirty="0"/>
              <a:t>(t)) (4.2)</a:t>
            </a:r>
            <a:br>
              <a:rPr lang="es-ES" dirty="0">
                <a:cs typeface="+mn-lt"/>
              </a:rPr>
            </a:br>
            <a:r>
              <a:rPr lang="es-ES" dirty="0"/>
              <a:t>Donde:</a:t>
            </a:r>
            <a:br>
              <a:rPr lang="es-ES" dirty="0">
                <a:cs typeface="+mn-lt"/>
              </a:rPr>
            </a:br>
            <a:r>
              <a:rPr lang="es-ES" dirty="0"/>
              <a:t>x(t) es el estado del reservorio en el tiempo t.</a:t>
            </a:r>
            <a:br>
              <a:rPr lang="es-ES" dirty="0">
                <a:cs typeface="+mn-lt"/>
              </a:rPr>
            </a:br>
            <a:r>
              <a:rPr lang="es-ES" dirty="0"/>
              <a:t>u(t) es la entrada en el tiempo t.</a:t>
            </a:r>
            <a:endParaRPr lang="es-ES"/>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t>Para garantizar que el reservorio de un Echo </a:t>
            </a:r>
            <a:r>
              <a:rPr lang="es-ES" b="1" i="1" err="1"/>
              <a:t>State</a:t>
            </a:r>
            <a:r>
              <a:rPr lang="es-ES" b="1" i="1" dirty="0"/>
              <a:t> Network (ESN) posea la propiedad de estado de eco y para asegurar que las condiciones iniciales se disipen gradualmente, es crucial ajustar ciertos parámetros y técnicas. </a:t>
            </a:r>
            <a:endParaRPr lang="es-ES" i="1"/>
          </a:p>
          <a:p>
            <a:endParaRPr lang="es-ES" dirty="0"/>
          </a:p>
          <a:p>
            <a:r>
              <a:rPr lang="es-ES" dirty="0"/>
              <a:t>1. </a:t>
            </a:r>
            <a:r>
              <a:rPr lang="es-ES" b="1" dirty="0"/>
              <a:t>Cantidad de Neuronas en el Reservorio (N)</a:t>
            </a:r>
            <a:r>
              <a:rPr lang="es-ES" dirty="0"/>
              <a:t>: La cantidad de neuronas en el reservorio afecta la dimensionalidad del estado del reservorio x(t) en las ecuaciones diferenciales del RC.</a:t>
            </a:r>
            <a:endParaRPr lang="es-ES" dirty="0">
              <a:cs typeface="Calibri"/>
            </a:endParaRPr>
          </a:p>
          <a:p>
            <a:r>
              <a:rPr lang="es-ES" dirty="0"/>
              <a:t>2. </a:t>
            </a:r>
            <a:r>
              <a:rPr lang="es-ES" b="1" dirty="0"/>
              <a:t>Conectividad del Reservorio (</a:t>
            </a:r>
            <a:r>
              <a:rPr lang="es-ES" b="1" dirty="0" err="1"/>
              <a:t>Wres</a:t>
            </a:r>
            <a:r>
              <a:rPr lang="es-ES" b="1" dirty="0"/>
              <a:t> y </a:t>
            </a:r>
            <a:r>
              <a:rPr lang="es-ES" b="1" dirty="0" err="1"/>
              <a:t>Wf</a:t>
            </a:r>
            <a:r>
              <a:rPr lang="es-ES" b="1" dirty="0"/>
              <a:t> b)</a:t>
            </a:r>
            <a:r>
              <a:rPr lang="es-ES" dirty="0"/>
              <a:t>: La conectividad del reservorio influye en las matrices de peso </a:t>
            </a:r>
            <a:r>
              <a:rPr lang="es-ES" dirty="0" err="1"/>
              <a:t>Wres</a:t>
            </a:r>
            <a:r>
              <a:rPr lang="es-ES" dirty="0"/>
              <a:t> y </a:t>
            </a:r>
            <a:r>
              <a:rPr lang="es-ES" dirty="0" err="1"/>
              <a:t>Wf</a:t>
            </a:r>
            <a:r>
              <a:rPr lang="es-ES" dirty="0"/>
              <a:t> b en las ecuaciones diferenciales del RC. Estas matrices definen cómo las neuronas están conectadas entre sí. </a:t>
            </a:r>
          </a:p>
          <a:p>
            <a:r>
              <a:rPr lang="es-ES" dirty="0">
                <a:cs typeface="Calibri"/>
              </a:rPr>
              <a:t>3. </a:t>
            </a:r>
            <a:r>
              <a:rPr lang="es-ES" b="1" dirty="0">
                <a:cs typeface="Calibri"/>
              </a:rPr>
              <a:t>Radio espectral</a:t>
            </a:r>
            <a:r>
              <a:rPr lang="es-ES" dirty="0">
                <a:cs typeface="Calibri"/>
              </a:rPr>
              <a:t>: </a:t>
            </a:r>
            <a:r>
              <a:rPr lang="es-ES" dirty="0"/>
              <a:t>es la magnitud máxima del espectro de valores propios de la matriz de pesos del reservorio en un Echo </a:t>
            </a:r>
            <a:r>
              <a:rPr lang="es-ES" dirty="0" err="1"/>
              <a:t>State</a:t>
            </a:r>
            <a:r>
              <a:rPr lang="es-ES" dirty="0"/>
              <a:t> Network (ESN). Controla la estabilidad y dinámica del reservorio: un valor cercano a 1 asegura que las activaciones se mantengan activas sin explotar, facilitando la propiedad de estado de eco y la capacidad del reservorio para recordar patrones de entrada pasados.</a:t>
            </a:r>
          </a:p>
          <a:p>
            <a:r>
              <a:rPr lang="es-ES" dirty="0"/>
              <a:t>4. </a:t>
            </a:r>
            <a:r>
              <a:rPr lang="es-ES" b="1" dirty="0"/>
              <a:t>Función de Activación (f (·)):</a:t>
            </a:r>
            <a:r>
              <a:rPr lang="es-ES" dirty="0"/>
              <a:t> La función de activación f (·) controla la no linealidad de las dinámicas del reservorio en las ecuaciones diferenciales del RC. </a:t>
            </a:r>
            <a:br>
              <a:rPr lang="es-ES" dirty="0">
                <a:cs typeface="+mn-lt"/>
              </a:rPr>
            </a:br>
            <a:r>
              <a:rPr lang="es-ES" dirty="0"/>
              <a:t>5</a:t>
            </a:r>
            <a:r>
              <a:rPr lang="es-ES" b="1" dirty="0"/>
              <a:t>. Parámetro de Fuga (α): </a:t>
            </a:r>
            <a:r>
              <a:rPr lang="es-ES" dirty="0"/>
              <a:t>El parámetro de fuga controla la tasa a la que la actividad de las neuronas en el reservorio decae con el tiempo. </a:t>
            </a:r>
          </a:p>
          <a:p>
            <a:r>
              <a:rPr lang="es-ES" dirty="0"/>
              <a:t>6. </a:t>
            </a:r>
            <a:r>
              <a:rPr lang="es-ES" b="1" dirty="0"/>
              <a:t>Parámetro de Ruido (σ)</a:t>
            </a:r>
            <a:r>
              <a:rPr lang="es-ES" dirty="0"/>
              <a:t>: El parámetro de ruido introduce una componente estocástica en las ecuaciones de estado de las neuronas, lo que puede ayudar a mejorar la capacidad del modelo para generalizar a nuevos datos y prevenir el sobreajuste.</a:t>
            </a:r>
            <a:endParaRPr lang="es-ES" dirty="0">
              <a:cs typeface="Calibri"/>
            </a:endParaRPr>
          </a:p>
          <a:p>
            <a:endParaRPr lang="es-ES" dirty="0"/>
          </a:p>
          <a:p>
            <a:r>
              <a:rPr lang="es-ES" dirty="0"/>
              <a:t>Los parámetros de fuga y el parámetro de ruido, son importantes para ajustar la dinámica del reservorio y la capacidad del modelo para manejar la incertidumbre en los datos de entrada. Su inclusión en las ecuaciones diferenciales del </a:t>
            </a:r>
            <a:r>
              <a:rPr lang="es-ES" dirty="0" err="1"/>
              <a:t>Reservoir</a:t>
            </a:r>
            <a:r>
              <a:rPr lang="es-ES" dirty="0"/>
              <a:t> Computing amplía la capacidad del modelo para capturar la complejidad de los datos y mejorar el rendimiento general del sistema</a:t>
            </a:r>
            <a:endParaRPr lang="es-ES" dirty="0">
              <a:cs typeface="Calibri"/>
            </a:endParaRPr>
          </a:p>
          <a:p>
            <a:endParaRPr lang="es-ES" dirty="0">
              <a:cs typeface="Calibri"/>
            </a:endParaRPr>
          </a:p>
          <a:p>
            <a:endParaRPr lang="es-ES" dirty="0">
              <a:cs typeface="Calibri"/>
            </a:endParaRPr>
          </a:p>
          <a:p>
            <a:pPr marL="171450" indent="-171450">
              <a:buFont typeface="Arial"/>
              <a:buChar char="•"/>
            </a:pPr>
            <a:r>
              <a:rPr lang="es-ES" b="1" dirty="0"/>
              <a:t>Espectral Radio (</a:t>
            </a:r>
            <a:r>
              <a:rPr lang="es-ES" b="1" dirty="0" err="1"/>
              <a:t>Spectral</a:t>
            </a:r>
            <a:r>
              <a:rPr lang="es-ES" b="1" dirty="0"/>
              <a:t> </a:t>
            </a:r>
            <a:r>
              <a:rPr lang="es-ES" b="1" dirty="0" err="1"/>
              <a:t>Radius</a:t>
            </a:r>
            <a:r>
              <a:rPr lang="es-ES" b="1" dirty="0"/>
              <a:t>): </a:t>
            </a:r>
            <a:r>
              <a:rPr lang="es-ES" dirty="0"/>
              <a:t>Generalmente, debe ser menor o cercano a 1 para mantener la estabilidad y garantizar que las condiciones iniciales desaparezcan con el tiempo. Un valor entre 0.8 y 0.95 suele ser efectivo.</a:t>
            </a:r>
            <a:endParaRPr lang="es-ES" dirty="0">
              <a:cs typeface="Calibri"/>
            </a:endParaRPr>
          </a:p>
          <a:p>
            <a:pPr marL="171450" indent="-171450">
              <a:buFont typeface="Arial"/>
              <a:buChar char="•"/>
            </a:pPr>
            <a:r>
              <a:rPr lang="es-ES" b="1" dirty="0"/>
              <a:t>Lavado (</a:t>
            </a:r>
            <a:r>
              <a:rPr lang="es-ES" b="1" dirty="0" err="1"/>
              <a:t>Washout</a:t>
            </a:r>
            <a:r>
              <a:rPr lang="es-ES" b="1" dirty="0"/>
              <a:t> </a:t>
            </a:r>
            <a:r>
              <a:rPr lang="es-ES" b="1" dirty="0" err="1"/>
              <a:t>Period</a:t>
            </a:r>
            <a:r>
              <a:rPr lang="es-ES" b="1" dirty="0"/>
              <a:t>) </a:t>
            </a:r>
            <a:r>
              <a:rPr lang="es-ES" dirty="0"/>
              <a:t>Aumenta el período de lavado (</a:t>
            </a:r>
            <a:r>
              <a:rPr lang="es-ES" dirty="0" err="1"/>
              <a:t>washout</a:t>
            </a:r>
            <a:r>
              <a:rPr lang="es-ES" dirty="0"/>
              <a:t>) al inicio del entrenamiento. Esto permite que los efectos de las condiciones iniciales se disipen antes de que empieces a considerar los estados del reservorio para el aprendizaje.</a:t>
            </a:r>
            <a:endParaRPr lang="es-ES">
              <a:cs typeface="Calibri"/>
            </a:endParaRPr>
          </a:p>
          <a:p>
            <a:pPr marL="171450" indent="-171450">
              <a:buFont typeface="Arial"/>
              <a:buChar char="•"/>
            </a:pPr>
            <a:r>
              <a:rPr lang="es-ES" b="1" dirty="0"/>
              <a:t>Conectividad y Escalado de Entrada: </a:t>
            </a:r>
            <a:r>
              <a:rPr lang="es-ES" dirty="0"/>
              <a:t>Una conectividad moderada (por ejemplo, 0.3 a 0.5) y un escalado de entrada adecuado pueden mejorar la capacidad del reservorio para disipar las condiciones iniciales.</a:t>
            </a:r>
            <a:endParaRPr lang="es-ES" dirty="0">
              <a:cs typeface="Calibri"/>
            </a:endParaRPr>
          </a:p>
          <a:p>
            <a:pPr marL="171450" indent="-171450">
              <a:buFont typeface="Arial"/>
              <a:buChar char="•"/>
            </a:pPr>
            <a:r>
              <a:rPr lang="es-ES" b="1" dirty="0"/>
              <a:t>Ruido en el Reservorio I</a:t>
            </a:r>
            <a:r>
              <a:rPr lang="es-ES" dirty="0"/>
              <a:t>ntroducir un pequeño nivel de ruido en el reservorio puede ayudar a disipar las condiciones iniciales más rápidamente. Sin embargo, asegúrate de que el nivel de ruido no sea tan alto como para introducir inestabilidad.</a:t>
            </a:r>
            <a:endParaRPr lang="es-ES" dirty="0">
              <a:cs typeface="Calibri"/>
            </a:endParaRPr>
          </a:p>
          <a:p>
            <a:pPr marL="171450" indent="-171450">
              <a:buFont typeface="Arial"/>
              <a:buChar char="•"/>
            </a:pPr>
            <a:r>
              <a:rPr lang="es-ES" b="1" dirty="0"/>
              <a:t>Regularización y Reducción de Dimensionalidad: </a:t>
            </a:r>
            <a:r>
              <a:rPr lang="es-ES" dirty="0"/>
              <a:t>Utiliza técnicas de regularización como </a:t>
            </a:r>
            <a:r>
              <a:rPr lang="es-ES" dirty="0" err="1"/>
              <a:t>w_ridge</a:t>
            </a:r>
            <a:r>
              <a:rPr lang="es-ES" dirty="0"/>
              <a:t> y w_l2 para prevenir el sobreajuste y mejorar la generalización del modelo. La reducción de dimensionalidad puede ayudar a captar las características más importantes del reservorio y reducir la sensibilidad a las inicializaciones.</a:t>
            </a:r>
            <a:endParaRPr lang="es-ES" dirty="0">
              <a:cs typeface="Calibri"/>
            </a:endParaRPr>
          </a:p>
          <a:p>
            <a:pPr marL="171450" indent="-171450">
              <a:buFont typeface="Arial"/>
              <a:buChar char="•"/>
            </a:pPr>
            <a:r>
              <a:rPr lang="es-ES" b="1" dirty="0"/>
              <a:t>Tipo de Inicialización</a:t>
            </a:r>
            <a:r>
              <a:rPr lang="es-ES" dirty="0"/>
              <a:t> La inicialización ortogonal puede ayudar a mantener la estabilidad de las dinámicas del reservorio.</a:t>
            </a:r>
            <a:endParaRPr lang="es-ES" dirty="0">
              <a:cs typeface="Calibri"/>
            </a:endParaRPr>
          </a:p>
          <a:p>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221988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hyperlink" Target="mailto:jogugil@alumni.uv.es/" TargetMode="Externa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mailto:jogugil@alumni.uv.es/" TargetMode="External"/><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3.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13.png"/><Relationship Id="rId10" Type="http://schemas.openxmlformats.org/officeDocument/2006/relationships/image" Target="../media/image51.png"/><Relationship Id="rId4" Type="http://schemas.openxmlformats.org/officeDocument/2006/relationships/hyperlink" Target="mailto:jogugil@alumni.uv.es/" TargetMode="Externa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mailto:jogugil@alumni.uv.es/"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jpeg"/><Relationship Id="rId5" Type="http://schemas.openxmlformats.org/officeDocument/2006/relationships/diagramData" Target="../diagrams/data1.xml"/><Relationship Id="rId10" Type="http://schemas.openxmlformats.org/officeDocument/2006/relationships/image" Target="../media/image14.jpeg"/><Relationship Id="rId4" Type="http://schemas.openxmlformats.org/officeDocument/2006/relationships/image" Target="../media/image1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mailto:jogugil@alumni.uv.es/" TargetMode="External"/><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mailto:jogugil@alumni.uv.es/" TargetMode="Externa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mailto:jogugil@alumni.uv.es/"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A90542-081D-2FF1-69F4-DB59573854B3}"/>
              </a:ext>
            </a:extLst>
          </p:cNvPr>
          <p:cNvPicPr>
            <a:picLocks noChangeAspect="1"/>
          </p:cNvPicPr>
          <p:nvPr/>
        </p:nvPicPr>
        <p:blipFill>
          <a:blip r:embed="rId3"/>
          <a:stretch>
            <a:fillRect/>
          </a:stretch>
        </p:blipFill>
        <p:spPr>
          <a:xfrm>
            <a:off x="1123771" y="3880163"/>
            <a:ext cx="6838950" cy="2390775"/>
          </a:xfrm>
          <a:prstGeom prst="rect">
            <a:avLst/>
          </a:prstGeom>
        </p:spPr>
      </p:pic>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92644"/>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-9/17-</a:t>
            </a:r>
            <a:endParaRPr lang="es-ES" sz="800" dirty="0"/>
          </a:p>
        </p:txBody>
      </p:sp>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969864" y="1543637"/>
            <a:ext cx="5004348" cy="218630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974107" y="1226284"/>
            <a:ext cx="3844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1125849" y="5715102"/>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grpSp>
        <p:nvGrpSpPr>
          <p:cNvPr id="15" name="Grupo 14">
            <a:extLst>
              <a:ext uri="{FF2B5EF4-FFF2-40B4-BE49-F238E27FC236}">
                <a16:creationId xmlns:a16="http://schemas.microsoft.com/office/drawing/2014/main" id="{50861CF8-4F46-70A8-027B-EF210D57A1E0}"/>
              </a:ext>
            </a:extLst>
          </p:cNvPr>
          <p:cNvGrpSpPr/>
          <p:nvPr/>
        </p:nvGrpSpPr>
        <p:grpSpPr>
          <a:xfrm>
            <a:off x="543378" y="1223507"/>
            <a:ext cx="3194957" cy="2512333"/>
            <a:chOff x="5886450" y="1486579"/>
            <a:chExt cx="3086100" cy="2412548"/>
          </a:xfrm>
        </p:grpSpPr>
        <p:pic>
          <p:nvPicPr>
            <p:cNvPr id="12" name="Imagen 11" descr="Interfaz de usuario gráfica, Gráfico&#10;&#10;Descripción generada automáticamente">
              <a:extLst>
                <a:ext uri="{FF2B5EF4-FFF2-40B4-BE49-F238E27FC236}">
                  <a16:creationId xmlns:a16="http://schemas.microsoft.com/office/drawing/2014/main" id="{7714FF13-A71A-4F88-4608-5D9E9D9950F1}"/>
                </a:ext>
              </a:extLst>
            </p:cNvPr>
            <p:cNvPicPr>
              <a:picLocks noChangeAspect="1"/>
            </p:cNvPicPr>
            <p:nvPr/>
          </p:nvPicPr>
          <p:blipFill>
            <a:blip r:embed="rId7"/>
            <a:stretch>
              <a:fillRect/>
            </a:stretch>
          </p:blipFill>
          <p:spPr>
            <a:xfrm>
              <a:off x="6116864" y="1486579"/>
              <a:ext cx="2244270" cy="2188481"/>
            </a:xfrm>
            <a:prstGeom prst="rect">
              <a:avLst/>
            </a:prstGeom>
          </p:spPr>
        </p:pic>
        <p:pic>
          <p:nvPicPr>
            <p:cNvPr id="13" name="Imagen 12">
              <a:extLst>
                <a:ext uri="{FF2B5EF4-FFF2-40B4-BE49-F238E27FC236}">
                  <a16:creationId xmlns:a16="http://schemas.microsoft.com/office/drawing/2014/main" id="{3C078D0A-CDF6-7322-11DB-84773B100349}"/>
                </a:ext>
              </a:extLst>
            </p:cNvPr>
            <p:cNvPicPr>
              <a:picLocks noChangeAspect="1"/>
            </p:cNvPicPr>
            <p:nvPr/>
          </p:nvPicPr>
          <p:blipFill>
            <a:blip r:embed="rId8"/>
            <a:stretch>
              <a:fillRect/>
            </a:stretch>
          </p:blipFill>
          <p:spPr>
            <a:xfrm>
              <a:off x="5886450" y="3607254"/>
              <a:ext cx="3086100" cy="133350"/>
            </a:xfrm>
            <a:prstGeom prst="rect">
              <a:avLst/>
            </a:prstGeom>
          </p:spPr>
        </p:pic>
        <p:pic>
          <p:nvPicPr>
            <p:cNvPr id="14" name="Imagen 13">
              <a:extLst>
                <a:ext uri="{FF2B5EF4-FFF2-40B4-BE49-F238E27FC236}">
                  <a16:creationId xmlns:a16="http://schemas.microsoft.com/office/drawing/2014/main" id="{7DC458E2-49DC-34C7-A849-EAF8106882A3}"/>
                </a:ext>
              </a:extLst>
            </p:cNvPr>
            <p:cNvPicPr>
              <a:picLocks noChangeAspect="1"/>
            </p:cNvPicPr>
            <p:nvPr/>
          </p:nvPicPr>
          <p:blipFill>
            <a:blip r:embed="rId9"/>
            <a:stretch>
              <a:fillRect/>
            </a:stretch>
          </p:blipFill>
          <p:spPr>
            <a:xfrm>
              <a:off x="6151562" y="3775302"/>
              <a:ext cx="2047875" cy="123825"/>
            </a:xfrm>
            <a:prstGeom prst="rect">
              <a:avLst/>
            </a:prstGeom>
          </p:spPr>
        </p:pic>
      </p:gr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-10/17- </a:t>
            </a:r>
            <a:endParaRPr lang="es-ES" sz="800" dirty="0"/>
          </a:p>
        </p:txBody>
      </p:sp>
      <p:grpSp>
        <p:nvGrpSpPr>
          <p:cNvPr id="13" name="Grupo 12">
            <a:extLst>
              <a:ext uri="{FF2B5EF4-FFF2-40B4-BE49-F238E27FC236}">
                <a16:creationId xmlns:a16="http://schemas.microsoft.com/office/drawing/2014/main" id="{14BA15BE-1A10-5135-1741-BC2C2CE7EA05}"/>
              </a:ext>
            </a:extLst>
          </p:cNvPr>
          <p:cNvGrpSpPr/>
          <p:nvPr/>
        </p:nvGrpSpPr>
        <p:grpSpPr>
          <a:xfrm>
            <a:off x="173338" y="1354976"/>
            <a:ext cx="4613514" cy="3008103"/>
            <a:chOff x="173338" y="1354976"/>
            <a:chExt cx="4613514" cy="3008103"/>
          </a:xfrm>
        </p:grpSpPr>
        <p:pic>
          <p:nvPicPr>
            <p:cNvPr id="3" name="Imagen 2" descr="Calendario&#10;&#10;Descripción generada automáticamente">
              <a:extLst>
                <a:ext uri="{FF2B5EF4-FFF2-40B4-BE49-F238E27FC236}">
                  <a16:creationId xmlns:a16="http://schemas.microsoft.com/office/drawing/2014/main" id="{AE1BFFD2-0C02-BF71-430D-10B6BF6A85BB}"/>
                </a:ext>
              </a:extLst>
            </p:cNvPr>
            <p:cNvPicPr>
              <a:picLocks noChangeAspect="1"/>
            </p:cNvPicPr>
            <p:nvPr/>
          </p:nvPicPr>
          <p:blipFill>
            <a:blip r:embed="rId5"/>
            <a:stretch>
              <a:fillRect/>
            </a:stretch>
          </p:blipFill>
          <p:spPr>
            <a:xfrm>
              <a:off x="173338" y="1354976"/>
              <a:ext cx="4613514" cy="2681557"/>
            </a:xfrm>
            <a:prstGeom prst="rect">
              <a:avLst/>
            </a:prstGeom>
          </p:spPr>
        </p:pic>
        <p:pic>
          <p:nvPicPr>
            <p:cNvPr id="8" name="Imagen 7">
              <a:extLst>
                <a:ext uri="{FF2B5EF4-FFF2-40B4-BE49-F238E27FC236}">
                  <a16:creationId xmlns:a16="http://schemas.microsoft.com/office/drawing/2014/main" id="{9D61265B-7BBC-5C26-D29E-7E4BC0544FFF}"/>
                </a:ext>
              </a:extLst>
            </p:cNvPr>
            <p:cNvPicPr>
              <a:picLocks noChangeAspect="1"/>
            </p:cNvPicPr>
            <p:nvPr/>
          </p:nvPicPr>
          <p:blipFill>
            <a:blip r:embed="rId6"/>
            <a:stretch>
              <a:fillRect/>
            </a:stretch>
          </p:blipFill>
          <p:spPr>
            <a:xfrm>
              <a:off x="624696" y="4047765"/>
              <a:ext cx="3581400" cy="171450"/>
            </a:xfrm>
            <a:prstGeom prst="rect">
              <a:avLst/>
            </a:prstGeom>
          </p:spPr>
        </p:pic>
        <p:pic>
          <p:nvPicPr>
            <p:cNvPr id="11" name="Imagen 10">
              <a:extLst>
                <a:ext uri="{FF2B5EF4-FFF2-40B4-BE49-F238E27FC236}">
                  <a16:creationId xmlns:a16="http://schemas.microsoft.com/office/drawing/2014/main" id="{C848D9C0-FD43-0105-E0D9-DE8BE72AFF98}"/>
                </a:ext>
              </a:extLst>
            </p:cNvPr>
            <p:cNvPicPr>
              <a:picLocks noChangeAspect="1"/>
            </p:cNvPicPr>
            <p:nvPr/>
          </p:nvPicPr>
          <p:blipFill>
            <a:blip r:embed="rId7"/>
            <a:stretch>
              <a:fillRect/>
            </a:stretch>
          </p:blipFill>
          <p:spPr>
            <a:xfrm>
              <a:off x="1204374" y="4220204"/>
              <a:ext cx="1990725" cy="142875"/>
            </a:xfrm>
            <a:prstGeom prst="rect">
              <a:avLst/>
            </a:prstGeom>
          </p:spPr>
        </p:pic>
      </p:grpSp>
      <p:pic>
        <p:nvPicPr>
          <p:cNvPr id="15" name="Imagen 14">
            <a:extLst>
              <a:ext uri="{FF2B5EF4-FFF2-40B4-BE49-F238E27FC236}">
                <a16:creationId xmlns:a16="http://schemas.microsoft.com/office/drawing/2014/main" id="{12702602-972F-0D7D-B484-52563EEC6B4E}"/>
              </a:ext>
            </a:extLst>
          </p:cNvPr>
          <p:cNvPicPr>
            <a:picLocks noChangeAspect="1"/>
          </p:cNvPicPr>
          <p:nvPr/>
        </p:nvPicPr>
        <p:blipFill>
          <a:blip r:embed="rId8"/>
          <a:stretch>
            <a:fillRect/>
          </a:stretch>
        </p:blipFill>
        <p:spPr>
          <a:xfrm>
            <a:off x="5363025" y="5614718"/>
            <a:ext cx="3133725" cy="114300"/>
          </a:xfrm>
          <a:prstGeom prst="rect">
            <a:avLst/>
          </a:prstGeom>
        </p:spPr>
      </p:pic>
      <p:grpSp>
        <p:nvGrpSpPr>
          <p:cNvPr id="23" name="Grupo 22">
            <a:extLst>
              <a:ext uri="{FF2B5EF4-FFF2-40B4-BE49-F238E27FC236}">
                <a16:creationId xmlns:a16="http://schemas.microsoft.com/office/drawing/2014/main" id="{AFA1F1E7-E84D-0610-DD69-3057493F3B23}"/>
              </a:ext>
            </a:extLst>
          </p:cNvPr>
          <p:cNvGrpSpPr/>
          <p:nvPr/>
        </p:nvGrpSpPr>
        <p:grpSpPr>
          <a:xfrm>
            <a:off x="5366709" y="3348937"/>
            <a:ext cx="3169488" cy="2546768"/>
            <a:chOff x="5366709" y="3348937"/>
            <a:chExt cx="3169488" cy="2546768"/>
          </a:xfrm>
        </p:grpSpPr>
        <p:pic>
          <p:nvPicPr>
            <p:cNvPr id="19" name="Imagen 18">
              <a:extLst>
                <a:ext uri="{FF2B5EF4-FFF2-40B4-BE49-F238E27FC236}">
                  <a16:creationId xmlns:a16="http://schemas.microsoft.com/office/drawing/2014/main" id="{84D8B3A7-E9B3-228C-B230-BB1C76FE8F02}"/>
                </a:ext>
              </a:extLst>
            </p:cNvPr>
            <p:cNvPicPr>
              <a:picLocks noChangeAspect="1"/>
            </p:cNvPicPr>
            <p:nvPr/>
          </p:nvPicPr>
          <p:blipFill>
            <a:blip r:embed="rId7"/>
            <a:stretch>
              <a:fillRect/>
            </a:stretch>
          </p:blipFill>
          <p:spPr>
            <a:xfrm>
              <a:off x="5928774" y="5752830"/>
              <a:ext cx="1990725" cy="142875"/>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DD92D5EB-4F2D-B88C-8742-046A061382C4}"/>
                </a:ext>
              </a:extLst>
            </p:cNvPr>
            <p:cNvPicPr>
              <a:picLocks noChangeAspect="1"/>
            </p:cNvPicPr>
            <p:nvPr/>
          </p:nvPicPr>
          <p:blipFill>
            <a:blip r:embed="rId9"/>
            <a:stretch>
              <a:fillRect/>
            </a:stretch>
          </p:blipFill>
          <p:spPr>
            <a:xfrm>
              <a:off x="5366709" y="3348937"/>
              <a:ext cx="3169488" cy="2273599"/>
            </a:xfrm>
            <a:prstGeom prst="rect">
              <a:avLst/>
            </a:prstGeom>
          </p:spPr>
        </p:pic>
      </p:grpSp>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5082126" y="1600742"/>
            <a:ext cx="3968690" cy="2980783"/>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388908"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488019" y="1244899"/>
            <a:ext cx="3315059" cy="371296"/>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5068557" y="4597609"/>
            <a:ext cx="2284922" cy="1832217"/>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481375" y="3469794"/>
            <a:ext cx="3968691" cy="2937657"/>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308484" y="3123661"/>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317577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503363"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344724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774827" y="5001614"/>
            <a:ext cx="466725" cy="219075"/>
          </a:xfrm>
          <a:prstGeom prst="rect">
            <a:avLst/>
          </a:prstGeom>
        </p:spPr>
      </p:pic>
      <p:sp>
        <p:nvSpPr>
          <p:cNvPr id="4" name="CuadroTexto 3">
            <a:extLst>
              <a:ext uri="{FF2B5EF4-FFF2-40B4-BE49-F238E27FC236}">
                <a16:creationId xmlns:a16="http://schemas.microsoft.com/office/drawing/2014/main" id="{C3791D1A-0D0D-AD72-241B-C7ED6A65CFEB}"/>
              </a:ext>
            </a:extLst>
          </p:cNvPr>
          <p:cNvSpPr txBox="1"/>
          <p:nvPr/>
        </p:nvSpPr>
        <p:spPr>
          <a:xfrm>
            <a:off x="2905320" y="2188642"/>
            <a:ext cx="1952445" cy="52322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i="1" dirty="0">
                <a:solidFill>
                  <a:schemeClr val="bg2">
                    <a:lumMod val="10000"/>
                  </a:schemeClr>
                </a:solidFill>
                <a:latin typeface="Cambria"/>
                <a:ea typeface="Cambria"/>
                <a:cs typeface="Arial"/>
              </a:rPr>
              <a:t>0</a:t>
            </a:r>
            <a:r>
              <a:rPr lang="es-ES" sz="1400" i="1" dirty="0">
                <a:solidFill>
                  <a:schemeClr val="bg2">
                    <a:lumMod val="10000"/>
                  </a:schemeClr>
                </a:solidFill>
                <a:latin typeface="Cambria"/>
                <a:ea typeface="Cambria"/>
                <a:cs typeface="Arial"/>
              </a:rPr>
              <a:t>:</a:t>
            </a:r>
            <a:r>
              <a:rPr lang="es-ES" sz="1400" b="1" i="1" dirty="0">
                <a:solidFill>
                  <a:schemeClr val="bg2">
                    <a:lumMod val="25000"/>
                  </a:schemeClr>
                </a:solidFill>
                <a:latin typeface="Cambria"/>
                <a:ea typeface="Cambria"/>
                <a:cs typeface="Arial"/>
              </a:rPr>
              <a:t> Jóvenes adultos</a:t>
            </a:r>
            <a:endParaRPr lang="es-ES" sz="1400" b="1" i="1">
              <a:solidFill>
                <a:schemeClr val="bg2">
                  <a:lumMod val="25000"/>
                </a:schemeClr>
              </a:solidFill>
              <a:latin typeface="Cambria"/>
              <a:ea typeface="Cambria"/>
            </a:endParaRPr>
          </a:p>
          <a:p>
            <a:pPr algn="ctr"/>
            <a:r>
              <a:rPr lang="es-ES" sz="1400" b="1" i="1" dirty="0">
                <a:solidFill>
                  <a:schemeClr val="bg2">
                    <a:lumMod val="10000"/>
                  </a:schemeClr>
                </a:solidFill>
                <a:latin typeface="Cambria"/>
                <a:ea typeface="Cambria"/>
                <a:cs typeface="Arial"/>
              </a:rPr>
              <a:t>1:</a:t>
            </a:r>
            <a:r>
              <a:rPr lang="es-ES" sz="1400" i="1" dirty="0">
                <a:latin typeface="Cambria"/>
                <a:ea typeface="Cambria"/>
                <a:cs typeface="Arial"/>
              </a:rPr>
              <a:t> </a:t>
            </a:r>
            <a:r>
              <a:rPr lang="es-ES" sz="1400" b="1" i="1" dirty="0">
                <a:solidFill>
                  <a:schemeClr val="bg2">
                    <a:lumMod val="25000"/>
                  </a:schemeClr>
                </a:solidFill>
                <a:latin typeface="Cambria"/>
                <a:ea typeface="Cambria"/>
                <a:cs typeface="Arial"/>
              </a:rPr>
              <a:t>Adultos mayores</a:t>
            </a:r>
          </a:p>
        </p:txBody>
      </p:sp>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-13/17</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855043" y="2169546"/>
            <a:ext cx="799093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de características(Temporales/Frecuenciales).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855042" y="4786222"/>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hiperparámetros.</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29471" y="4384066"/>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Desventajas</a:t>
            </a:r>
            <a:endParaRPr lang="es-ES" sz="2400" b="1" i="1" u="sng" dirty="0">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-14/17</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dirty="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dirty="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dirty="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dirty="0" err="1">
                <a:solidFill>
                  <a:schemeClr val="tx2">
                    <a:lumMod val="50000"/>
                  </a:schemeClr>
                </a:solidFill>
                <a:latin typeface="Arial"/>
                <a:cs typeface="Arial"/>
              </a:rPr>
              <a:t>multidimensionales</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hiperparámetros óptimos del </a:t>
            </a:r>
            <a:r>
              <a:rPr lang="es-ES"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hiperparámetros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-16/17-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-0/17-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8" name="Imagen 7" descr="Histograma&#10;&#10;Descripción generada automáticamente">
            <a:extLst>
              <a:ext uri="{FF2B5EF4-FFF2-40B4-BE49-F238E27FC236}">
                <a16:creationId xmlns:a16="http://schemas.microsoft.com/office/drawing/2014/main" id="{80324E55-51FD-E3D8-59E6-5066374F61A5}"/>
              </a:ext>
            </a:extLst>
          </p:cNvPr>
          <p:cNvPicPr>
            <a:picLocks noChangeAspect="1"/>
          </p:cNvPicPr>
          <p:nvPr/>
        </p:nvPicPr>
        <p:blipFill>
          <a:blip r:embed="rId4"/>
          <a:stretch>
            <a:fillRect/>
          </a:stretch>
        </p:blipFill>
        <p:spPr>
          <a:xfrm>
            <a:off x="75930" y="4010473"/>
            <a:ext cx="4779574" cy="2057579"/>
          </a:xfrm>
          <a:prstGeom prst="rect">
            <a:avLst/>
          </a:prstGeom>
        </p:spPr>
      </p:pic>
      <p:pic>
        <p:nvPicPr>
          <p:cNvPr id="4" name="Imagen 3" descr="Gráfico, Histograma&#10;&#10;Descripción generada automáticamente">
            <a:extLst>
              <a:ext uri="{FF2B5EF4-FFF2-40B4-BE49-F238E27FC236}">
                <a16:creationId xmlns:a16="http://schemas.microsoft.com/office/drawing/2014/main" id="{DDD64855-1A1D-7B56-F991-74E0354F7C8A}"/>
              </a:ext>
            </a:extLst>
          </p:cNvPr>
          <p:cNvPicPr>
            <a:picLocks noChangeAspect="1"/>
          </p:cNvPicPr>
          <p:nvPr/>
        </p:nvPicPr>
        <p:blipFill>
          <a:blip r:embed="rId5"/>
          <a:stretch>
            <a:fillRect/>
          </a:stretch>
        </p:blipFill>
        <p:spPr>
          <a:xfrm>
            <a:off x="791744" y="1857195"/>
            <a:ext cx="3362325" cy="1562100"/>
          </a:xfrm>
          <a:prstGeom prst="rect">
            <a:avLst/>
          </a:prstGeom>
        </p:spPr>
      </p:pic>
      <p:pic>
        <p:nvPicPr>
          <p:cNvPr id="7" name="Imagen 6" descr="Tabla&#10;&#10;Descripción generada automáticamente">
            <a:extLst>
              <a:ext uri="{FF2B5EF4-FFF2-40B4-BE49-F238E27FC236}">
                <a16:creationId xmlns:a16="http://schemas.microsoft.com/office/drawing/2014/main" id="{22596470-4CEA-8913-5DDF-D4ED761D8E3A}"/>
              </a:ext>
            </a:extLst>
          </p:cNvPr>
          <p:cNvPicPr>
            <a:picLocks noChangeAspect="1"/>
          </p:cNvPicPr>
          <p:nvPr/>
        </p:nvPicPr>
        <p:blipFill>
          <a:blip r:embed="rId6"/>
          <a:stretch>
            <a:fillRect/>
          </a:stretch>
        </p:blipFill>
        <p:spPr>
          <a:xfrm>
            <a:off x="4861795" y="1436029"/>
            <a:ext cx="3647356" cy="2145642"/>
          </a:xfrm>
          <a:prstGeom prst="rect">
            <a:avLst/>
          </a:prstGeom>
        </p:spPr>
      </p:pic>
      <p:pic>
        <p:nvPicPr>
          <p:cNvPr id="9" name="Imagen 8" descr="Gráfico, Gráfico circular&#10;&#10;Descripción generada automáticamente">
            <a:extLst>
              <a:ext uri="{FF2B5EF4-FFF2-40B4-BE49-F238E27FC236}">
                <a16:creationId xmlns:a16="http://schemas.microsoft.com/office/drawing/2014/main" id="{CFB5167D-9A4E-6696-C65E-BF81DEF6438C}"/>
              </a:ext>
            </a:extLst>
          </p:cNvPr>
          <p:cNvPicPr>
            <a:picLocks noChangeAspect="1"/>
          </p:cNvPicPr>
          <p:nvPr/>
        </p:nvPicPr>
        <p:blipFill>
          <a:blip r:embed="rId7"/>
          <a:stretch>
            <a:fillRect/>
          </a:stretch>
        </p:blipFill>
        <p:spPr>
          <a:xfrm>
            <a:off x="4761242" y="3576459"/>
            <a:ext cx="4380423" cy="2249878"/>
          </a:xfrm>
          <a:prstGeom prst="rect">
            <a:avLst/>
          </a:prstGeom>
        </p:spPr>
      </p:pic>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9D668194-EC5C-D0B4-CF9A-C415DB4977A8}"/>
              </a:ext>
            </a:extLst>
          </p:cNvPr>
          <p:cNvPicPr>
            <a:picLocks noChangeAspect="1"/>
          </p:cNvPicPr>
          <p:nvPr/>
        </p:nvPicPr>
        <p:blipFill>
          <a:blip r:embed="rId3"/>
          <a:stretch>
            <a:fillRect/>
          </a:stretch>
        </p:blipFill>
        <p:spPr>
          <a:xfrm>
            <a:off x="-2876" y="1216774"/>
            <a:ext cx="5181600" cy="5172075"/>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-2/17-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191775" y="1245033"/>
            <a:ext cx="5621544" cy="2872695"/>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3953912055"/>
              </p:ext>
            </p:extLst>
          </p:nvPr>
        </p:nvGraphicFramePr>
        <p:xfrm>
          <a:off x="2580238" y="2007321"/>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301594" y="2791200"/>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535157"/>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489890"/>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263552"/>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3892706"/>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526448"/>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21240000">
            <a:off x="3395048" y="4899902"/>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113700"/>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060195"/>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1998680"/>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-3/17-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-4/17-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9"/>
          <a:stretch>
            <a:fillRect/>
          </a:stretch>
        </p:blipFill>
        <p:spPr>
          <a:xfrm>
            <a:off x="4236787" y="2395067"/>
            <a:ext cx="693061" cy="370343"/>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10"/>
          <a:stretch>
            <a:fillRect/>
          </a:stretch>
        </p:blipFill>
        <p:spPr>
          <a:xfrm>
            <a:off x="4031292" y="3428577"/>
            <a:ext cx="1375658" cy="408256"/>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3609001544"/>
              </p:ext>
            </p:extLst>
          </p:nvPr>
        </p:nvGraphicFramePr>
        <p:xfrm>
          <a:off x="1304282" y="1458551"/>
          <a:ext cx="6395358" cy="4832189"/>
        </p:xfrm>
        <a:graphic>
          <a:graphicData uri="http://schemas.openxmlformats.org/drawingml/2006/table">
            <a:tbl>
              <a:tblPr firstRow="1" bandRow="1">
                <a:tableStyleId>{0E3FDE45-AF77-4B5C-9715-49D594BDF05E}</a:tableStyleId>
              </a:tblPr>
              <a:tblGrid>
                <a:gridCol w="3197679">
                  <a:extLst>
                    <a:ext uri="{9D8B030D-6E8A-4147-A177-3AD203B41FA5}">
                      <a16:colId xmlns:a16="http://schemas.microsoft.com/office/drawing/2014/main" val="2953520701"/>
                    </a:ext>
                  </a:extLst>
                </a:gridCol>
                <a:gridCol w="3197679">
                  <a:extLst>
                    <a:ext uri="{9D8B030D-6E8A-4147-A177-3AD203B41FA5}">
                      <a16:colId xmlns:a16="http://schemas.microsoft.com/office/drawing/2014/main" val="1706002617"/>
                    </a:ext>
                  </a:extLst>
                </a:gridCol>
              </a:tblGrid>
              <a:tr h="381724">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25770">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67043">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367043">
                <a:tc>
                  <a:txBody>
                    <a:bodyPr/>
                    <a:lstStyle/>
                    <a:p>
                      <a:pPr lvl="0" algn="ctr">
                        <a:buNone/>
                      </a:pPr>
                      <a:r>
                        <a:rPr lang="es-ES" sz="1100" u="none" strike="noStrike" noProof="0" dirty="0">
                          <a:solidFill>
                            <a:srgbClr val="115964"/>
                          </a:solidFill>
                        </a:rPr>
                        <a:t>Radio espectral</a:t>
                      </a:r>
                    </a:p>
                  </a:txBody>
                  <a:tcPr anchor="ctr"/>
                </a:tc>
                <a:tc>
                  <a:txBody>
                    <a:bodyPr/>
                    <a:lstStyle/>
                    <a:p>
                      <a:pPr lvl="0" algn="ctr">
                        <a:buNone/>
                      </a:pPr>
                      <a:r>
                        <a:rPr kumimoji="0" lang="es-ES" sz="1100" u="none" strike="noStrike" kern="1200" noProof="0" dirty="0">
                          <a:solidFill>
                            <a:schemeClr val="tx1"/>
                          </a:solidFill>
                          <a:latin typeface="+mn-lt"/>
                          <a:ea typeface="+mn-ea"/>
                          <a:cs typeface="+mn-cs"/>
                        </a:rPr>
                        <a:t>ρ (rho): Magnitud máxima de los valores propios de la matriz de pesos de la </a:t>
                      </a:r>
                      <a:r>
                        <a:rPr lang="es-ES" sz="1100" u="none" strike="noStrike" kern="1200" noProof="0" dirty="0">
                          <a:solidFill>
                            <a:schemeClr val="tx1"/>
                          </a:solidFill>
                          <a:latin typeface="+mn-lt"/>
                          <a:ea typeface="+mn-ea"/>
                          <a:cs typeface="+mn-cs"/>
                        </a:rPr>
                        <a:t>capa</a:t>
                      </a:r>
                      <a:r>
                        <a:rPr kumimoji="0" lang="es-ES" sz="1100" u="none" strike="noStrike" kern="1200" noProof="0" dirty="0">
                          <a:solidFill>
                            <a:schemeClr val="tx1"/>
                          </a:solidFill>
                          <a:latin typeface="+mn-lt"/>
                          <a:ea typeface="+mn-ea"/>
                          <a:cs typeface="+mn-cs"/>
                        </a:rPr>
                        <a:t> interna del RC</a:t>
                      </a:r>
                      <a:endParaRPr kumimoji="0" lang="es-ES" sz="1100" u="none" strike="noStrike" kern="1200" dirty="0">
                        <a:solidFill>
                          <a:schemeClr val="tx1"/>
                        </a:solidFill>
                        <a:latin typeface="+mn-lt"/>
                        <a:ea typeface="+mn-ea"/>
                        <a:cs typeface="+mn-cs"/>
                      </a:endParaRPr>
                    </a:p>
                  </a:txBody>
                  <a:tcPr anchor="ctr"/>
                </a:tc>
                <a:extLst>
                  <a:ext uri="{0D108BD9-81ED-4DB2-BD59-A6C34878D82A}">
                    <a16:rowId xmlns:a16="http://schemas.microsoft.com/office/drawing/2014/main" val="2237929872"/>
                  </a:ext>
                </a:extLst>
              </a:tr>
              <a:tr h="425770">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0195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0195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39632">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60678">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recons</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pred</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(I)</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958" y="1676446"/>
            <a:ext cx="2435552" cy="1908681"/>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8"/>
          <a:stretch>
            <a:fillRect/>
          </a:stretch>
        </p:blipFill>
        <p:spPr>
          <a:xfrm>
            <a:off x="258793" y="2129623"/>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1273</Words>
  <Application>Microsoft Office PowerPoint</Application>
  <PresentationFormat>Presentación en pantalla (4:3)</PresentationFormat>
  <Paragraphs>125</Paragraphs>
  <Slides>16</Slides>
  <Notes>15</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2722</cp:revision>
  <dcterms:created xsi:type="dcterms:W3CDTF">2009-08-29T18:32:18Z</dcterms:created>
  <dcterms:modified xsi:type="dcterms:W3CDTF">2024-07-21T21:10:02Z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